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7" r:id="rId2"/>
    <p:sldId id="258" r:id="rId3"/>
    <p:sldId id="259" r:id="rId4"/>
    <p:sldId id="260" r:id="rId5"/>
    <p:sldId id="263" r:id="rId6"/>
    <p:sldId id="265" r:id="rId7"/>
    <p:sldId id="261" r:id="rId8"/>
    <p:sldId id="266" r:id="rId9"/>
    <p:sldId id="267"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33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21" autoAdjust="0"/>
    <p:restoredTop sz="94660"/>
  </p:normalViewPr>
  <p:slideViewPr>
    <p:cSldViewPr snapToGrid="0">
      <p:cViewPr varScale="1">
        <p:scale>
          <a:sx n="114" d="100"/>
          <a:sy n="114" d="100"/>
        </p:scale>
        <p:origin x="186"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6EE0C5-A0A2-4C7F-8B39-7DEADA59933F}" type="datetimeFigureOut">
              <a:rPr lang="en-GB" smtClean="0"/>
              <a:t>11/02/2020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657B84-1B66-406E-8CFB-4C3AA029C02F}" type="slidenum">
              <a:rPr lang="en-GB" smtClean="0"/>
              <a:t>‹#›</a:t>
            </a:fld>
            <a:endParaRPr lang="en-GB"/>
          </a:p>
        </p:txBody>
      </p:sp>
    </p:spTree>
    <p:extLst>
      <p:ext uri="{BB962C8B-B14F-4D97-AF65-F5344CB8AC3E}">
        <p14:creationId xmlns:p14="http://schemas.microsoft.com/office/powerpoint/2010/main" val="23471293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GB" dirty="0"/>
              <a:t>Whether it’s getting presents, eating lots of lovely food, or simply being off school, for many of us the end of the year is a time filled with happiness and excitement.</a:t>
            </a:r>
          </a:p>
          <a:p>
            <a:pPr marL="171450" indent="-171450">
              <a:buFontTx/>
              <a:buChar char="-"/>
            </a:pPr>
            <a:r>
              <a:rPr lang="en-GB" dirty="0"/>
              <a:t>However, then we get to January – we have to get up on the still cold, dark, mornings, come to school, think about all the homework we have or haven’t done, and often don’t have something to look forward to like we did before the holidays.</a:t>
            </a:r>
          </a:p>
        </p:txBody>
      </p:sp>
      <p:sp>
        <p:nvSpPr>
          <p:cNvPr id="4" name="Slide Number Placeholder 3"/>
          <p:cNvSpPr>
            <a:spLocks noGrp="1"/>
          </p:cNvSpPr>
          <p:nvPr>
            <p:ph type="sldNum" sz="quarter" idx="5"/>
          </p:nvPr>
        </p:nvSpPr>
        <p:spPr/>
        <p:txBody>
          <a:bodyPr/>
          <a:lstStyle/>
          <a:p>
            <a:fld id="{22A9E3ED-3559-4630-8DE1-D7459922045F}" type="slidenum">
              <a:rPr lang="en-GB" smtClean="0"/>
              <a:t>1</a:t>
            </a:fld>
            <a:endParaRPr lang="en-GB"/>
          </a:p>
        </p:txBody>
      </p:sp>
    </p:spTree>
    <p:extLst>
      <p:ext uri="{BB962C8B-B14F-4D97-AF65-F5344CB8AC3E}">
        <p14:creationId xmlns:p14="http://schemas.microsoft.com/office/powerpoint/2010/main" val="31131398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GB" dirty="0"/>
              <a:t>Whether it’s getting presents, eating lots of lovely food, or simply being off school, for many of us the end of the year is a time filled with happiness and excitement.</a:t>
            </a:r>
          </a:p>
          <a:p>
            <a:pPr marL="171450" indent="-171450">
              <a:buFontTx/>
              <a:buChar char="-"/>
            </a:pPr>
            <a:r>
              <a:rPr lang="en-GB" dirty="0"/>
              <a:t>However, then we get to January – we have to get up on the still cold, dark, mornings, come to school, think about all the homework we have or haven’t done, and often don’t have something to look forward to like we did before the holidays.</a:t>
            </a:r>
          </a:p>
        </p:txBody>
      </p:sp>
      <p:sp>
        <p:nvSpPr>
          <p:cNvPr id="4" name="Slide Number Placeholder 3"/>
          <p:cNvSpPr>
            <a:spLocks noGrp="1"/>
          </p:cNvSpPr>
          <p:nvPr>
            <p:ph type="sldNum" sz="quarter" idx="5"/>
          </p:nvPr>
        </p:nvSpPr>
        <p:spPr/>
        <p:txBody>
          <a:bodyPr/>
          <a:lstStyle/>
          <a:p>
            <a:fld id="{22A9E3ED-3559-4630-8DE1-D7459922045F}" type="slidenum">
              <a:rPr lang="en-GB" smtClean="0"/>
              <a:t>2</a:t>
            </a:fld>
            <a:endParaRPr lang="en-GB"/>
          </a:p>
        </p:txBody>
      </p:sp>
    </p:spTree>
    <p:extLst>
      <p:ext uri="{BB962C8B-B14F-4D97-AF65-F5344CB8AC3E}">
        <p14:creationId xmlns:p14="http://schemas.microsoft.com/office/powerpoint/2010/main" val="23010457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GB" dirty="0"/>
              <a:t>Whether it’s getting presents, eating lots of lovely food, or simply being off school, for many of us the end of the year is a time filled with happiness and excitement.</a:t>
            </a:r>
          </a:p>
          <a:p>
            <a:pPr marL="171450" indent="-171450">
              <a:buFontTx/>
              <a:buChar char="-"/>
            </a:pPr>
            <a:r>
              <a:rPr lang="en-GB" dirty="0"/>
              <a:t>However, then we get to January – we have to get up on the still cold, dark, mornings, come to school, think about all the homework we have or haven’t done, and often don’t have something to look forward to like we did before the holidays.</a:t>
            </a:r>
          </a:p>
        </p:txBody>
      </p:sp>
      <p:sp>
        <p:nvSpPr>
          <p:cNvPr id="4" name="Slide Number Placeholder 3"/>
          <p:cNvSpPr>
            <a:spLocks noGrp="1"/>
          </p:cNvSpPr>
          <p:nvPr>
            <p:ph type="sldNum" sz="quarter" idx="5"/>
          </p:nvPr>
        </p:nvSpPr>
        <p:spPr/>
        <p:txBody>
          <a:bodyPr/>
          <a:lstStyle/>
          <a:p>
            <a:fld id="{22A9E3ED-3559-4630-8DE1-D7459922045F}" type="slidenum">
              <a:rPr lang="en-GB" smtClean="0"/>
              <a:t>3</a:t>
            </a:fld>
            <a:endParaRPr lang="en-GB"/>
          </a:p>
        </p:txBody>
      </p:sp>
    </p:spTree>
    <p:extLst>
      <p:ext uri="{BB962C8B-B14F-4D97-AF65-F5344CB8AC3E}">
        <p14:creationId xmlns:p14="http://schemas.microsoft.com/office/powerpoint/2010/main" val="15963336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GB" dirty="0"/>
              <a:t>Whether it’s getting presents, eating lots of lovely food, or simply being off school, for many of us the end of the year is a time filled with happiness and excitement.</a:t>
            </a:r>
          </a:p>
          <a:p>
            <a:pPr marL="171450" indent="-171450">
              <a:buFontTx/>
              <a:buChar char="-"/>
            </a:pPr>
            <a:r>
              <a:rPr lang="en-GB" dirty="0"/>
              <a:t>However, then we get to January – we have to get up on the still cold, dark, mornings, come to school, think about all the homework we have or haven’t done, and often don’t have something to look forward to like we did before the holidays.</a:t>
            </a:r>
          </a:p>
        </p:txBody>
      </p:sp>
      <p:sp>
        <p:nvSpPr>
          <p:cNvPr id="4" name="Slide Number Placeholder 3"/>
          <p:cNvSpPr>
            <a:spLocks noGrp="1"/>
          </p:cNvSpPr>
          <p:nvPr>
            <p:ph type="sldNum" sz="quarter" idx="5"/>
          </p:nvPr>
        </p:nvSpPr>
        <p:spPr/>
        <p:txBody>
          <a:bodyPr/>
          <a:lstStyle/>
          <a:p>
            <a:fld id="{22A9E3ED-3559-4630-8DE1-D7459922045F}" type="slidenum">
              <a:rPr lang="en-GB" smtClean="0"/>
              <a:t>4</a:t>
            </a:fld>
            <a:endParaRPr lang="en-GB"/>
          </a:p>
        </p:txBody>
      </p:sp>
    </p:spTree>
    <p:extLst>
      <p:ext uri="{BB962C8B-B14F-4D97-AF65-F5344CB8AC3E}">
        <p14:creationId xmlns:p14="http://schemas.microsoft.com/office/powerpoint/2010/main" val="6637557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GB" dirty="0"/>
              <a:t>Whether it’s getting presents, eating lots of lovely food, or simply being off school, for many of us the end of the year is a time filled with happiness and excitement.</a:t>
            </a:r>
          </a:p>
          <a:p>
            <a:pPr marL="171450" indent="-171450">
              <a:buFontTx/>
              <a:buChar char="-"/>
            </a:pPr>
            <a:r>
              <a:rPr lang="en-GB" dirty="0"/>
              <a:t>However, then we get to January – we have to get up on the still cold, dark, mornings, come to school, think about all the homework we have or haven’t done, and often don’t have something to look forward to like we did before the holidays.</a:t>
            </a:r>
          </a:p>
        </p:txBody>
      </p:sp>
      <p:sp>
        <p:nvSpPr>
          <p:cNvPr id="4" name="Slide Number Placeholder 3"/>
          <p:cNvSpPr>
            <a:spLocks noGrp="1"/>
          </p:cNvSpPr>
          <p:nvPr>
            <p:ph type="sldNum" sz="quarter" idx="5"/>
          </p:nvPr>
        </p:nvSpPr>
        <p:spPr/>
        <p:txBody>
          <a:bodyPr/>
          <a:lstStyle/>
          <a:p>
            <a:fld id="{22A9E3ED-3559-4630-8DE1-D7459922045F}" type="slidenum">
              <a:rPr lang="en-GB" smtClean="0"/>
              <a:t>5</a:t>
            </a:fld>
            <a:endParaRPr lang="en-GB"/>
          </a:p>
        </p:txBody>
      </p:sp>
    </p:spTree>
    <p:extLst>
      <p:ext uri="{BB962C8B-B14F-4D97-AF65-F5344CB8AC3E}">
        <p14:creationId xmlns:p14="http://schemas.microsoft.com/office/powerpoint/2010/main" val="29646350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GB" dirty="0"/>
              <a:t>Whether it’s getting presents, eating lots of lovely food, or simply being off school, for many of us the end of the year is a time filled with happiness and excitement.</a:t>
            </a:r>
          </a:p>
          <a:p>
            <a:pPr marL="171450" indent="-171450">
              <a:buFontTx/>
              <a:buChar char="-"/>
            </a:pPr>
            <a:r>
              <a:rPr lang="en-GB" dirty="0"/>
              <a:t>However, then we get to January – we have to get up on the still cold, dark, mornings, come to school, think about all the homework we have or haven’t done, and often don’t have something to look forward to like we did before the holidays.</a:t>
            </a:r>
          </a:p>
        </p:txBody>
      </p:sp>
      <p:sp>
        <p:nvSpPr>
          <p:cNvPr id="4" name="Slide Number Placeholder 3"/>
          <p:cNvSpPr>
            <a:spLocks noGrp="1"/>
          </p:cNvSpPr>
          <p:nvPr>
            <p:ph type="sldNum" sz="quarter" idx="5"/>
          </p:nvPr>
        </p:nvSpPr>
        <p:spPr/>
        <p:txBody>
          <a:bodyPr/>
          <a:lstStyle/>
          <a:p>
            <a:fld id="{22A9E3ED-3559-4630-8DE1-D7459922045F}" type="slidenum">
              <a:rPr lang="en-GB" smtClean="0"/>
              <a:t>6</a:t>
            </a:fld>
            <a:endParaRPr lang="en-GB"/>
          </a:p>
        </p:txBody>
      </p:sp>
    </p:spTree>
    <p:extLst>
      <p:ext uri="{BB962C8B-B14F-4D97-AF65-F5344CB8AC3E}">
        <p14:creationId xmlns:p14="http://schemas.microsoft.com/office/powerpoint/2010/main" val="26055823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GB" dirty="0"/>
              <a:t>Whether it’s getting presents, eating lots of lovely food, or simply being off school, for many of us the end of the year is a time filled with happiness and excitement.</a:t>
            </a:r>
          </a:p>
          <a:p>
            <a:pPr marL="171450" indent="-171450">
              <a:buFontTx/>
              <a:buChar char="-"/>
            </a:pPr>
            <a:r>
              <a:rPr lang="en-GB" dirty="0"/>
              <a:t>However, then we get to January – we have to get up on the still cold, dark, mornings, come to school, think about all the homework we have or haven’t done, and often don’t have something to look forward to like we did before the holidays.</a:t>
            </a:r>
          </a:p>
        </p:txBody>
      </p:sp>
      <p:sp>
        <p:nvSpPr>
          <p:cNvPr id="4" name="Slide Number Placeholder 3"/>
          <p:cNvSpPr>
            <a:spLocks noGrp="1"/>
          </p:cNvSpPr>
          <p:nvPr>
            <p:ph type="sldNum" sz="quarter" idx="5"/>
          </p:nvPr>
        </p:nvSpPr>
        <p:spPr/>
        <p:txBody>
          <a:bodyPr/>
          <a:lstStyle/>
          <a:p>
            <a:fld id="{22A9E3ED-3559-4630-8DE1-D7459922045F}" type="slidenum">
              <a:rPr lang="en-GB" smtClean="0"/>
              <a:t>7</a:t>
            </a:fld>
            <a:endParaRPr lang="en-GB"/>
          </a:p>
        </p:txBody>
      </p:sp>
    </p:spTree>
    <p:extLst>
      <p:ext uri="{BB962C8B-B14F-4D97-AF65-F5344CB8AC3E}">
        <p14:creationId xmlns:p14="http://schemas.microsoft.com/office/powerpoint/2010/main" val="9627265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GB" dirty="0"/>
              <a:t>Whether it’s getting presents, eating lots of lovely food, or simply being off school, for many of us the end of the year is a time filled with happiness and excitement.</a:t>
            </a:r>
          </a:p>
          <a:p>
            <a:pPr marL="171450" indent="-171450">
              <a:buFontTx/>
              <a:buChar char="-"/>
            </a:pPr>
            <a:r>
              <a:rPr lang="en-GB" dirty="0"/>
              <a:t>However, then we get to January – we have to get up on the still cold, dark, mornings, come to school, think about all the homework we have or haven’t done, and often don’t have something to look forward to like we did before the holidays.</a:t>
            </a:r>
          </a:p>
        </p:txBody>
      </p:sp>
      <p:sp>
        <p:nvSpPr>
          <p:cNvPr id="4" name="Slide Number Placeholder 3"/>
          <p:cNvSpPr>
            <a:spLocks noGrp="1"/>
          </p:cNvSpPr>
          <p:nvPr>
            <p:ph type="sldNum" sz="quarter" idx="5"/>
          </p:nvPr>
        </p:nvSpPr>
        <p:spPr/>
        <p:txBody>
          <a:bodyPr/>
          <a:lstStyle/>
          <a:p>
            <a:fld id="{22A9E3ED-3559-4630-8DE1-D7459922045F}" type="slidenum">
              <a:rPr lang="en-GB" smtClean="0"/>
              <a:t>8</a:t>
            </a:fld>
            <a:endParaRPr lang="en-GB"/>
          </a:p>
        </p:txBody>
      </p:sp>
    </p:spTree>
    <p:extLst>
      <p:ext uri="{BB962C8B-B14F-4D97-AF65-F5344CB8AC3E}">
        <p14:creationId xmlns:p14="http://schemas.microsoft.com/office/powerpoint/2010/main" val="37868602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945A48-0620-40AA-B64B-4606A99CAEA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EA0D36D7-42A5-47FB-9A55-874137FD30A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C466D9A5-2363-4BC2-8CEA-66D97959C5EB}"/>
              </a:ext>
            </a:extLst>
          </p:cNvPr>
          <p:cNvSpPr>
            <a:spLocks noGrp="1"/>
          </p:cNvSpPr>
          <p:nvPr>
            <p:ph type="dt" sz="half" idx="10"/>
          </p:nvPr>
        </p:nvSpPr>
        <p:spPr/>
        <p:txBody>
          <a:bodyPr/>
          <a:lstStyle/>
          <a:p>
            <a:fld id="{C186BFFD-1F62-405F-AF7C-794572D57A5E}" type="datetimeFigureOut">
              <a:rPr lang="en-GB" smtClean="0"/>
              <a:t>11/02/2020</a:t>
            </a:fld>
            <a:endParaRPr lang="en-GB"/>
          </a:p>
        </p:txBody>
      </p:sp>
      <p:sp>
        <p:nvSpPr>
          <p:cNvPr id="5" name="Footer Placeholder 4">
            <a:extLst>
              <a:ext uri="{FF2B5EF4-FFF2-40B4-BE49-F238E27FC236}">
                <a16:creationId xmlns:a16="http://schemas.microsoft.com/office/drawing/2014/main" id="{E936811B-8B29-4EF6-807D-191D6EFF8C0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03A7E83-85ED-4E6B-A340-C7A4BBF6A6DE}"/>
              </a:ext>
            </a:extLst>
          </p:cNvPr>
          <p:cNvSpPr>
            <a:spLocks noGrp="1"/>
          </p:cNvSpPr>
          <p:nvPr>
            <p:ph type="sldNum" sz="quarter" idx="12"/>
          </p:nvPr>
        </p:nvSpPr>
        <p:spPr/>
        <p:txBody>
          <a:bodyPr/>
          <a:lstStyle/>
          <a:p>
            <a:fld id="{5DB5B837-A81B-4B4F-9E17-909B897FA593}" type="slidenum">
              <a:rPr lang="en-GB" smtClean="0"/>
              <a:t>‹#›</a:t>
            </a:fld>
            <a:endParaRPr lang="en-GB"/>
          </a:p>
        </p:txBody>
      </p:sp>
    </p:spTree>
    <p:extLst>
      <p:ext uri="{BB962C8B-B14F-4D97-AF65-F5344CB8AC3E}">
        <p14:creationId xmlns:p14="http://schemas.microsoft.com/office/powerpoint/2010/main" val="22704694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50B2BE-BD69-4B48-8B7F-CDE35AFAB0A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22D47A1-E759-41DB-A65D-0E57700F887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950693E-9C5B-40B0-B2EB-E33125EA5364}"/>
              </a:ext>
            </a:extLst>
          </p:cNvPr>
          <p:cNvSpPr>
            <a:spLocks noGrp="1"/>
          </p:cNvSpPr>
          <p:nvPr>
            <p:ph type="dt" sz="half" idx="10"/>
          </p:nvPr>
        </p:nvSpPr>
        <p:spPr/>
        <p:txBody>
          <a:bodyPr/>
          <a:lstStyle/>
          <a:p>
            <a:fld id="{C186BFFD-1F62-405F-AF7C-794572D57A5E}" type="datetimeFigureOut">
              <a:rPr lang="en-GB" smtClean="0"/>
              <a:t>11/02/2020</a:t>
            </a:fld>
            <a:endParaRPr lang="en-GB"/>
          </a:p>
        </p:txBody>
      </p:sp>
      <p:sp>
        <p:nvSpPr>
          <p:cNvPr id="5" name="Footer Placeholder 4">
            <a:extLst>
              <a:ext uri="{FF2B5EF4-FFF2-40B4-BE49-F238E27FC236}">
                <a16:creationId xmlns:a16="http://schemas.microsoft.com/office/drawing/2014/main" id="{6FF80D3A-3D8F-4394-BF5D-298F148F657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C7B3369-D70D-46D0-A824-092E4560BB55}"/>
              </a:ext>
            </a:extLst>
          </p:cNvPr>
          <p:cNvSpPr>
            <a:spLocks noGrp="1"/>
          </p:cNvSpPr>
          <p:nvPr>
            <p:ph type="sldNum" sz="quarter" idx="12"/>
          </p:nvPr>
        </p:nvSpPr>
        <p:spPr/>
        <p:txBody>
          <a:bodyPr/>
          <a:lstStyle/>
          <a:p>
            <a:fld id="{5DB5B837-A81B-4B4F-9E17-909B897FA593}" type="slidenum">
              <a:rPr lang="en-GB" smtClean="0"/>
              <a:t>‹#›</a:t>
            </a:fld>
            <a:endParaRPr lang="en-GB"/>
          </a:p>
        </p:txBody>
      </p:sp>
    </p:spTree>
    <p:extLst>
      <p:ext uri="{BB962C8B-B14F-4D97-AF65-F5344CB8AC3E}">
        <p14:creationId xmlns:p14="http://schemas.microsoft.com/office/powerpoint/2010/main" val="33717797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54035EE-03C1-470B-AA6C-30D3602341B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582348D-1246-4C2F-972E-9BC044DE9EF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EF5300C-C8BE-4E15-A0E4-0C7F4C88ED47}"/>
              </a:ext>
            </a:extLst>
          </p:cNvPr>
          <p:cNvSpPr>
            <a:spLocks noGrp="1"/>
          </p:cNvSpPr>
          <p:nvPr>
            <p:ph type="dt" sz="half" idx="10"/>
          </p:nvPr>
        </p:nvSpPr>
        <p:spPr/>
        <p:txBody>
          <a:bodyPr/>
          <a:lstStyle/>
          <a:p>
            <a:fld id="{C186BFFD-1F62-405F-AF7C-794572D57A5E}" type="datetimeFigureOut">
              <a:rPr lang="en-GB" smtClean="0"/>
              <a:t>11/02/2020</a:t>
            </a:fld>
            <a:endParaRPr lang="en-GB"/>
          </a:p>
        </p:txBody>
      </p:sp>
      <p:sp>
        <p:nvSpPr>
          <p:cNvPr id="5" name="Footer Placeholder 4">
            <a:extLst>
              <a:ext uri="{FF2B5EF4-FFF2-40B4-BE49-F238E27FC236}">
                <a16:creationId xmlns:a16="http://schemas.microsoft.com/office/drawing/2014/main" id="{40371035-1EA6-4DFD-84E2-0939EF25BFC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C24E801-2608-4159-90E5-D0AD94B4BAA3}"/>
              </a:ext>
            </a:extLst>
          </p:cNvPr>
          <p:cNvSpPr>
            <a:spLocks noGrp="1"/>
          </p:cNvSpPr>
          <p:nvPr>
            <p:ph type="sldNum" sz="quarter" idx="12"/>
          </p:nvPr>
        </p:nvSpPr>
        <p:spPr/>
        <p:txBody>
          <a:bodyPr/>
          <a:lstStyle/>
          <a:p>
            <a:fld id="{5DB5B837-A81B-4B4F-9E17-909B897FA593}" type="slidenum">
              <a:rPr lang="en-GB" smtClean="0"/>
              <a:t>‹#›</a:t>
            </a:fld>
            <a:endParaRPr lang="en-GB"/>
          </a:p>
        </p:txBody>
      </p:sp>
    </p:spTree>
    <p:extLst>
      <p:ext uri="{BB962C8B-B14F-4D97-AF65-F5344CB8AC3E}">
        <p14:creationId xmlns:p14="http://schemas.microsoft.com/office/powerpoint/2010/main" val="14118177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4F9886-9034-4033-AC8C-56C25A92626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EA2FD88-91DC-49DE-8F1E-B3C6C82D0A8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E42972E-5B00-4093-85BE-57A71639B1B5}"/>
              </a:ext>
            </a:extLst>
          </p:cNvPr>
          <p:cNvSpPr>
            <a:spLocks noGrp="1"/>
          </p:cNvSpPr>
          <p:nvPr>
            <p:ph type="dt" sz="half" idx="10"/>
          </p:nvPr>
        </p:nvSpPr>
        <p:spPr/>
        <p:txBody>
          <a:bodyPr/>
          <a:lstStyle/>
          <a:p>
            <a:fld id="{C186BFFD-1F62-405F-AF7C-794572D57A5E}" type="datetimeFigureOut">
              <a:rPr lang="en-GB" smtClean="0"/>
              <a:t>11/02/2020</a:t>
            </a:fld>
            <a:endParaRPr lang="en-GB"/>
          </a:p>
        </p:txBody>
      </p:sp>
      <p:sp>
        <p:nvSpPr>
          <p:cNvPr id="5" name="Footer Placeholder 4">
            <a:extLst>
              <a:ext uri="{FF2B5EF4-FFF2-40B4-BE49-F238E27FC236}">
                <a16:creationId xmlns:a16="http://schemas.microsoft.com/office/drawing/2014/main" id="{B465D096-C72A-4176-BA62-3927B42FC04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22F1953-4AE8-4C9D-A22F-55BC7C26A579}"/>
              </a:ext>
            </a:extLst>
          </p:cNvPr>
          <p:cNvSpPr>
            <a:spLocks noGrp="1"/>
          </p:cNvSpPr>
          <p:nvPr>
            <p:ph type="sldNum" sz="quarter" idx="12"/>
          </p:nvPr>
        </p:nvSpPr>
        <p:spPr/>
        <p:txBody>
          <a:bodyPr/>
          <a:lstStyle/>
          <a:p>
            <a:fld id="{5DB5B837-A81B-4B4F-9E17-909B897FA593}" type="slidenum">
              <a:rPr lang="en-GB" smtClean="0"/>
              <a:t>‹#›</a:t>
            </a:fld>
            <a:endParaRPr lang="en-GB"/>
          </a:p>
        </p:txBody>
      </p:sp>
    </p:spTree>
    <p:extLst>
      <p:ext uri="{BB962C8B-B14F-4D97-AF65-F5344CB8AC3E}">
        <p14:creationId xmlns:p14="http://schemas.microsoft.com/office/powerpoint/2010/main" val="5376406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7D313C-A61F-4372-8AA6-40469FDB839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C0C8E30-9917-4491-B8AE-EC1413F5E72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F96287A-17C8-404F-B058-CA0D4580ED0A}"/>
              </a:ext>
            </a:extLst>
          </p:cNvPr>
          <p:cNvSpPr>
            <a:spLocks noGrp="1"/>
          </p:cNvSpPr>
          <p:nvPr>
            <p:ph type="dt" sz="half" idx="10"/>
          </p:nvPr>
        </p:nvSpPr>
        <p:spPr/>
        <p:txBody>
          <a:bodyPr/>
          <a:lstStyle/>
          <a:p>
            <a:fld id="{C186BFFD-1F62-405F-AF7C-794572D57A5E}" type="datetimeFigureOut">
              <a:rPr lang="en-GB" smtClean="0"/>
              <a:t>11/02/2020</a:t>
            </a:fld>
            <a:endParaRPr lang="en-GB"/>
          </a:p>
        </p:txBody>
      </p:sp>
      <p:sp>
        <p:nvSpPr>
          <p:cNvPr id="5" name="Footer Placeholder 4">
            <a:extLst>
              <a:ext uri="{FF2B5EF4-FFF2-40B4-BE49-F238E27FC236}">
                <a16:creationId xmlns:a16="http://schemas.microsoft.com/office/drawing/2014/main" id="{77E295A5-BA6B-43DD-B5D6-DBD2DFD20A4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F7F182D-4C95-4D08-9389-7FBF8B85E652}"/>
              </a:ext>
            </a:extLst>
          </p:cNvPr>
          <p:cNvSpPr>
            <a:spLocks noGrp="1"/>
          </p:cNvSpPr>
          <p:nvPr>
            <p:ph type="sldNum" sz="quarter" idx="12"/>
          </p:nvPr>
        </p:nvSpPr>
        <p:spPr/>
        <p:txBody>
          <a:bodyPr/>
          <a:lstStyle/>
          <a:p>
            <a:fld id="{5DB5B837-A81B-4B4F-9E17-909B897FA593}" type="slidenum">
              <a:rPr lang="en-GB" smtClean="0"/>
              <a:t>‹#›</a:t>
            </a:fld>
            <a:endParaRPr lang="en-GB"/>
          </a:p>
        </p:txBody>
      </p:sp>
    </p:spTree>
    <p:extLst>
      <p:ext uri="{BB962C8B-B14F-4D97-AF65-F5344CB8AC3E}">
        <p14:creationId xmlns:p14="http://schemas.microsoft.com/office/powerpoint/2010/main" val="15826540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4ECB7C-AF69-48FC-8706-B77D06D8962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449EE5E-FCAD-429A-B289-083C6D055E1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49EEEF37-CFA8-4FD6-B776-DC59A6B8E3C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F30FEE09-6194-467E-9CA0-B12B5D062454}"/>
              </a:ext>
            </a:extLst>
          </p:cNvPr>
          <p:cNvSpPr>
            <a:spLocks noGrp="1"/>
          </p:cNvSpPr>
          <p:nvPr>
            <p:ph type="dt" sz="half" idx="10"/>
          </p:nvPr>
        </p:nvSpPr>
        <p:spPr/>
        <p:txBody>
          <a:bodyPr/>
          <a:lstStyle/>
          <a:p>
            <a:fld id="{C186BFFD-1F62-405F-AF7C-794572D57A5E}" type="datetimeFigureOut">
              <a:rPr lang="en-GB" smtClean="0"/>
              <a:t>11/02/2020</a:t>
            </a:fld>
            <a:endParaRPr lang="en-GB"/>
          </a:p>
        </p:txBody>
      </p:sp>
      <p:sp>
        <p:nvSpPr>
          <p:cNvPr id="6" name="Footer Placeholder 5">
            <a:extLst>
              <a:ext uri="{FF2B5EF4-FFF2-40B4-BE49-F238E27FC236}">
                <a16:creationId xmlns:a16="http://schemas.microsoft.com/office/drawing/2014/main" id="{0CD69610-037C-4555-8C86-4828939DF77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E730CE2-1F99-40B5-BF9D-9546014607A5}"/>
              </a:ext>
            </a:extLst>
          </p:cNvPr>
          <p:cNvSpPr>
            <a:spLocks noGrp="1"/>
          </p:cNvSpPr>
          <p:nvPr>
            <p:ph type="sldNum" sz="quarter" idx="12"/>
          </p:nvPr>
        </p:nvSpPr>
        <p:spPr/>
        <p:txBody>
          <a:bodyPr/>
          <a:lstStyle/>
          <a:p>
            <a:fld id="{5DB5B837-A81B-4B4F-9E17-909B897FA593}" type="slidenum">
              <a:rPr lang="en-GB" smtClean="0"/>
              <a:t>‹#›</a:t>
            </a:fld>
            <a:endParaRPr lang="en-GB"/>
          </a:p>
        </p:txBody>
      </p:sp>
    </p:spTree>
    <p:extLst>
      <p:ext uri="{BB962C8B-B14F-4D97-AF65-F5344CB8AC3E}">
        <p14:creationId xmlns:p14="http://schemas.microsoft.com/office/powerpoint/2010/main" val="41538479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7D6F57-AEA2-407E-AA89-16FEBE51771B}"/>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EB3DC60-E467-449B-B62D-B6777901101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7F7C557-DFBA-4E04-A498-E0801984D36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DE7D5B87-80EC-4DE2-ABE4-7F19A4AF2E8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4B48302-7424-4397-A81B-5796CD11107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35F91CFA-B163-4ED7-9E5D-7A40C077EFEB}"/>
              </a:ext>
            </a:extLst>
          </p:cNvPr>
          <p:cNvSpPr>
            <a:spLocks noGrp="1"/>
          </p:cNvSpPr>
          <p:nvPr>
            <p:ph type="dt" sz="half" idx="10"/>
          </p:nvPr>
        </p:nvSpPr>
        <p:spPr/>
        <p:txBody>
          <a:bodyPr/>
          <a:lstStyle/>
          <a:p>
            <a:fld id="{C186BFFD-1F62-405F-AF7C-794572D57A5E}" type="datetimeFigureOut">
              <a:rPr lang="en-GB" smtClean="0"/>
              <a:t>11/02/2020</a:t>
            </a:fld>
            <a:endParaRPr lang="en-GB"/>
          </a:p>
        </p:txBody>
      </p:sp>
      <p:sp>
        <p:nvSpPr>
          <p:cNvPr id="8" name="Footer Placeholder 7">
            <a:extLst>
              <a:ext uri="{FF2B5EF4-FFF2-40B4-BE49-F238E27FC236}">
                <a16:creationId xmlns:a16="http://schemas.microsoft.com/office/drawing/2014/main" id="{48DE7439-1756-4F81-8CF8-A93E35171FC4}"/>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C138F222-90AB-40E6-9B31-155CD72817BF}"/>
              </a:ext>
            </a:extLst>
          </p:cNvPr>
          <p:cNvSpPr>
            <a:spLocks noGrp="1"/>
          </p:cNvSpPr>
          <p:nvPr>
            <p:ph type="sldNum" sz="quarter" idx="12"/>
          </p:nvPr>
        </p:nvSpPr>
        <p:spPr/>
        <p:txBody>
          <a:bodyPr/>
          <a:lstStyle/>
          <a:p>
            <a:fld id="{5DB5B837-A81B-4B4F-9E17-909B897FA593}" type="slidenum">
              <a:rPr lang="en-GB" smtClean="0"/>
              <a:t>‹#›</a:t>
            </a:fld>
            <a:endParaRPr lang="en-GB"/>
          </a:p>
        </p:txBody>
      </p:sp>
    </p:spTree>
    <p:extLst>
      <p:ext uri="{BB962C8B-B14F-4D97-AF65-F5344CB8AC3E}">
        <p14:creationId xmlns:p14="http://schemas.microsoft.com/office/powerpoint/2010/main" val="38666863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926523-69E0-442E-BB46-A117D5D4996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ABCBB04-D46F-4FAE-97FB-7700262F57D7}"/>
              </a:ext>
            </a:extLst>
          </p:cNvPr>
          <p:cNvSpPr>
            <a:spLocks noGrp="1"/>
          </p:cNvSpPr>
          <p:nvPr>
            <p:ph type="dt" sz="half" idx="10"/>
          </p:nvPr>
        </p:nvSpPr>
        <p:spPr/>
        <p:txBody>
          <a:bodyPr/>
          <a:lstStyle/>
          <a:p>
            <a:fld id="{C186BFFD-1F62-405F-AF7C-794572D57A5E}" type="datetimeFigureOut">
              <a:rPr lang="en-GB" smtClean="0"/>
              <a:t>11/02/2020</a:t>
            </a:fld>
            <a:endParaRPr lang="en-GB"/>
          </a:p>
        </p:txBody>
      </p:sp>
      <p:sp>
        <p:nvSpPr>
          <p:cNvPr id="4" name="Footer Placeholder 3">
            <a:extLst>
              <a:ext uri="{FF2B5EF4-FFF2-40B4-BE49-F238E27FC236}">
                <a16:creationId xmlns:a16="http://schemas.microsoft.com/office/drawing/2014/main" id="{19DD1D35-865B-4D87-A832-14B098B5A509}"/>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57D9C035-B758-46CF-93F0-479181AD9971}"/>
              </a:ext>
            </a:extLst>
          </p:cNvPr>
          <p:cNvSpPr>
            <a:spLocks noGrp="1"/>
          </p:cNvSpPr>
          <p:nvPr>
            <p:ph type="sldNum" sz="quarter" idx="12"/>
          </p:nvPr>
        </p:nvSpPr>
        <p:spPr/>
        <p:txBody>
          <a:bodyPr/>
          <a:lstStyle/>
          <a:p>
            <a:fld id="{5DB5B837-A81B-4B4F-9E17-909B897FA593}" type="slidenum">
              <a:rPr lang="en-GB" smtClean="0"/>
              <a:t>‹#›</a:t>
            </a:fld>
            <a:endParaRPr lang="en-GB"/>
          </a:p>
        </p:txBody>
      </p:sp>
    </p:spTree>
    <p:extLst>
      <p:ext uri="{BB962C8B-B14F-4D97-AF65-F5344CB8AC3E}">
        <p14:creationId xmlns:p14="http://schemas.microsoft.com/office/powerpoint/2010/main" val="41453361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588522C-99E5-44F5-AC2E-D930E6762F43}"/>
              </a:ext>
            </a:extLst>
          </p:cNvPr>
          <p:cNvSpPr>
            <a:spLocks noGrp="1"/>
          </p:cNvSpPr>
          <p:nvPr>
            <p:ph type="dt" sz="half" idx="10"/>
          </p:nvPr>
        </p:nvSpPr>
        <p:spPr/>
        <p:txBody>
          <a:bodyPr/>
          <a:lstStyle/>
          <a:p>
            <a:fld id="{C186BFFD-1F62-405F-AF7C-794572D57A5E}" type="datetimeFigureOut">
              <a:rPr lang="en-GB" smtClean="0"/>
              <a:t>11/02/2020</a:t>
            </a:fld>
            <a:endParaRPr lang="en-GB"/>
          </a:p>
        </p:txBody>
      </p:sp>
      <p:sp>
        <p:nvSpPr>
          <p:cNvPr id="3" name="Footer Placeholder 2">
            <a:extLst>
              <a:ext uri="{FF2B5EF4-FFF2-40B4-BE49-F238E27FC236}">
                <a16:creationId xmlns:a16="http://schemas.microsoft.com/office/drawing/2014/main" id="{76E0928C-282D-4155-9F47-5719ACCCF71D}"/>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8923C6AD-E008-44D6-92EB-38242FE16460}"/>
              </a:ext>
            </a:extLst>
          </p:cNvPr>
          <p:cNvSpPr>
            <a:spLocks noGrp="1"/>
          </p:cNvSpPr>
          <p:nvPr>
            <p:ph type="sldNum" sz="quarter" idx="12"/>
          </p:nvPr>
        </p:nvSpPr>
        <p:spPr/>
        <p:txBody>
          <a:bodyPr/>
          <a:lstStyle/>
          <a:p>
            <a:fld id="{5DB5B837-A81B-4B4F-9E17-909B897FA593}" type="slidenum">
              <a:rPr lang="en-GB" smtClean="0"/>
              <a:t>‹#›</a:t>
            </a:fld>
            <a:endParaRPr lang="en-GB"/>
          </a:p>
        </p:txBody>
      </p:sp>
    </p:spTree>
    <p:extLst>
      <p:ext uri="{BB962C8B-B14F-4D97-AF65-F5344CB8AC3E}">
        <p14:creationId xmlns:p14="http://schemas.microsoft.com/office/powerpoint/2010/main" val="15215401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68F224-66F4-421C-8D69-51652D92A04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D03DF915-388A-47E4-AC33-125D41340BB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BD450FA5-9369-4F84-BD07-E02D2F5F61B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519D396-EBC7-468B-88E0-8EBEF4C5A24B}"/>
              </a:ext>
            </a:extLst>
          </p:cNvPr>
          <p:cNvSpPr>
            <a:spLocks noGrp="1"/>
          </p:cNvSpPr>
          <p:nvPr>
            <p:ph type="dt" sz="half" idx="10"/>
          </p:nvPr>
        </p:nvSpPr>
        <p:spPr/>
        <p:txBody>
          <a:bodyPr/>
          <a:lstStyle/>
          <a:p>
            <a:fld id="{C186BFFD-1F62-405F-AF7C-794572D57A5E}" type="datetimeFigureOut">
              <a:rPr lang="en-GB" smtClean="0"/>
              <a:t>11/02/2020</a:t>
            </a:fld>
            <a:endParaRPr lang="en-GB"/>
          </a:p>
        </p:txBody>
      </p:sp>
      <p:sp>
        <p:nvSpPr>
          <p:cNvPr id="6" name="Footer Placeholder 5">
            <a:extLst>
              <a:ext uri="{FF2B5EF4-FFF2-40B4-BE49-F238E27FC236}">
                <a16:creationId xmlns:a16="http://schemas.microsoft.com/office/drawing/2014/main" id="{8964817B-93D4-4C1E-B2A8-D0A97A37A15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5011969-4115-470F-B85B-4C7D4077D9A1}"/>
              </a:ext>
            </a:extLst>
          </p:cNvPr>
          <p:cNvSpPr>
            <a:spLocks noGrp="1"/>
          </p:cNvSpPr>
          <p:nvPr>
            <p:ph type="sldNum" sz="quarter" idx="12"/>
          </p:nvPr>
        </p:nvSpPr>
        <p:spPr/>
        <p:txBody>
          <a:bodyPr/>
          <a:lstStyle/>
          <a:p>
            <a:fld id="{5DB5B837-A81B-4B4F-9E17-909B897FA593}" type="slidenum">
              <a:rPr lang="en-GB" smtClean="0"/>
              <a:t>‹#›</a:t>
            </a:fld>
            <a:endParaRPr lang="en-GB"/>
          </a:p>
        </p:txBody>
      </p:sp>
    </p:spTree>
    <p:extLst>
      <p:ext uri="{BB962C8B-B14F-4D97-AF65-F5344CB8AC3E}">
        <p14:creationId xmlns:p14="http://schemas.microsoft.com/office/powerpoint/2010/main" val="33737965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FA8BD9-1C64-406D-9604-7BE5863A01E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3E3721D7-8EC1-46AB-B984-2395D57987B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C6871474-48B8-4BF1-B7E3-FB78218EF3D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041EEF5-D59F-489D-B32E-BEC28870654C}"/>
              </a:ext>
            </a:extLst>
          </p:cNvPr>
          <p:cNvSpPr>
            <a:spLocks noGrp="1"/>
          </p:cNvSpPr>
          <p:nvPr>
            <p:ph type="dt" sz="half" idx="10"/>
          </p:nvPr>
        </p:nvSpPr>
        <p:spPr/>
        <p:txBody>
          <a:bodyPr/>
          <a:lstStyle/>
          <a:p>
            <a:fld id="{C186BFFD-1F62-405F-AF7C-794572D57A5E}" type="datetimeFigureOut">
              <a:rPr lang="en-GB" smtClean="0"/>
              <a:t>11/02/2020</a:t>
            </a:fld>
            <a:endParaRPr lang="en-GB"/>
          </a:p>
        </p:txBody>
      </p:sp>
      <p:sp>
        <p:nvSpPr>
          <p:cNvPr id="6" name="Footer Placeholder 5">
            <a:extLst>
              <a:ext uri="{FF2B5EF4-FFF2-40B4-BE49-F238E27FC236}">
                <a16:creationId xmlns:a16="http://schemas.microsoft.com/office/drawing/2014/main" id="{B727226A-72C9-4B33-B9B3-8186B548004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C428128-81DA-4FF2-854F-AE2712E8539D}"/>
              </a:ext>
            </a:extLst>
          </p:cNvPr>
          <p:cNvSpPr>
            <a:spLocks noGrp="1"/>
          </p:cNvSpPr>
          <p:nvPr>
            <p:ph type="sldNum" sz="quarter" idx="12"/>
          </p:nvPr>
        </p:nvSpPr>
        <p:spPr/>
        <p:txBody>
          <a:bodyPr/>
          <a:lstStyle/>
          <a:p>
            <a:fld id="{5DB5B837-A81B-4B4F-9E17-909B897FA593}" type="slidenum">
              <a:rPr lang="en-GB" smtClean="0"/>
              <a:t>‹#›</a:t>
            </a:fld>
            <a:endParaRPr lang="en-GB"/>
          </a:p>
        </p:txBody>
      </p:sp>
    </p:spTree>
    <p:extLst>
      <p:ext uri="{BB962C8B-B14F-4D97-AF65-F5344CB8AC3E}">
        <p14:creationId xmlns:p14="http://schemas.microsoft.com/office/powerpoint/2010/main" val="24305149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7C8CD5-3528-4BF4-80E8-E3B0D3FE8B9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7DBEB78-A998-49A4-AE58-744FF241B31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B094F1A-20EE-4C99-BB1D-489185E2BCA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86BFFD-1F62-405F-AF7C-794572D57A5E}" type="datetimeFigureOut">
              <a:rPr lang="en-GB" smtClean="0"/>
              <a:t>11/02/2020</a:t>
            </a:fld>
            <a:endParaRPr lang="en-GB"/>
          </a:p>
        </p:txBody>
      </p:sp>
      <p:sp>
        <p:nvSpPr>
          <p:cNvPr id="5" name="Footer Placeholder 4">
            <a:extLst>
              <a:ext uri="{FF2B5EF4-FFF2-40B4-BE49-F238E27FC236}">
                <a16:creationId xmlns:a16="http://schemas.microsoft.com/office/drawing/2014/main" id="{30F8FBD2-932F-4664-8199-F3999F385EF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61639A44-EC4D-4CF2-852E-CA44F760361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B5B837-A81B-4B4F-9E17-909B897FA593}" type="slidenum">
              <a:rPr lang="en-GB" smtClean="0"/>
              <a:t>‹#›</a:t>
            </a:fld>
            <a:endParaRPr lang="en-GB"/>
          </a:p>
        </p:txBody>
      </p:sp>
    </p:spTree>
    <p:extLst>
      <p:ext uri="{BB962C8B-B14F-4D97-AF65-F5344CB8AC3E}">
        <p14:creationId xmlns:p14="http://schemas.microsoft.com/office/powerpoint/2010/main" val="17677631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4.png"/><Relationship Id="rId4" Type="http://schemas.openxmlformats.org/officeDocument/2006/relationships/hyperlink" Target="https://www.bbc.co.uk/newsround/16945378"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www.bbc.co.uk/bbcthree/clip/ec8872e1-79da-441f-b9f8-197503238c92"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4.png"/><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hyperlink" Target="https://www.bbc.co.uk/iplayer/episode/p0700912/abused-by-my-girlfriend"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6.jpg"/><Relationship Id="rId5" Type="http://schemas.openxmlformats.org/officeDocument/2006/relationships/image" Target="../media/image3.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hyperlink" Target="https://www.bbc.co.uk/iplayer/episode/p0700912/abused-by-my-girlfriend" TargetMode="External"/><Relationship Id="rId5" Type="http://schemas.openxmlformats.org/officeDocument/2006/relationships/image" Target="../media/image6.jp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hyperlink" Target="https://www.bbc.co.uk/iplayer/episode/p0700912/abused-by-my-girlfriend" TargetMode="External"/><Relationship Id="rId5" Type="http://schemas.openxmlformats.org/officeDocument/2006/relationships/image" Target="../media/image6.jp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6.jpg"/><Relationship Id="rId5" Type="http://schemas.openxmlformats.org/officeDocument/2006/relationships/image" Target="../media/image3.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6.jpg"/><Relationship Id="rId5" Type="http://schemas.openxmlformats.org/officeDocument/2006/relationships/image" Target="../media/image2.jpe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FF5437F-00E0-48E9-8072-2C650CD4B32F}"/>
              </a:ext>
            </a:extLst>
          </p:cNvPr>
          <p:cNvPicPr>
            <a:picLocks noChangeAspect="1"/>
          </p:cNvPicPr>
          <p:nvPr/>
        </p:nvPicPr>
        <p:blipFill rotWithShape="1">
          <a:blip r:embed="rId3">
            <a:extLst>
              <a:ext uri="{28A0092B-C50C-407E-A947-70E740481C1C}">
                <a14:useLocalDpi xmlns:a14="http://schemas.microsoft.com/office/drawing/2010/main" val="0"/>
              </a:ext>
            </a:extLst>
          </a:blip>
          <a:srcRect t="52468" b="22287"/>
          <a:stretch/>
        </p:blipFill>
        <p:spPr>
          <a:xfrm>
            <a:off x="0" y="-2939"/>
            <a:ext cx="12192000" cy="1655763"/>
          </a:xfrm>
          <a:prstGeom prst="rect">
            <a:avLst/>
          </a:prstGeom>
        </p:spPr>
      </p:pic>
      <p:sp>
        <p:nvSpPr>
          <p:cNvPr id="3" name="Subtitle 2">
            <a:extLst>
              <a:ext uri="{FF2B5EF4-FFF2-40B4-BE49-F238E27FC236}">
                <a16:creationId xmlns:a16="http://schemas.microsoft.com/office/drawing/2014/main" id="{0B1645F1-BF2A-4A9A-850C-8F5C1E443757}"/>
              </a:ext>
            </a:extLst>
          </p:cNvPr>
          <p:cNvSpPr>
            <a:spLocks noGrp="1"/>
          </p:cNvSpPr>
          <p:nvPr>
            <p:ph type="subTitle" idx="1"/>
          </p:nvPr>
        </p:nvSpPr>
        <p:spPr>
          <a:xfrm>
            <a:off x="6108187" y="2283787"/>
            <a:ext cx="5318760" cy="1655762"/>
          </a:xfrm>
        </p:spPr>
        <p:txBody>
          <a:bodyPr>
            <a:normAutofit/>
          </a:bodyPr>
          <a:lstStyle/>
          <a:p>
            <a:r>
              <a:rPr lang="en-GB" sz="4800" dirty="0"/>
              <a:t>What is </a:t>
            </a:r>
            <a:r>
              <a:rPr lang="en-GB" sz="4800" b="1" dirty="0">
                <a:solidFill>
                  <a:srgbClr val="CC3399"/>
                </a:solidFill>
              </a:rPr>
              <a:t>Valentine’s Day</a:t>
            </a:r>
            <a:r>
              <a:rPr lang="en-GB" sz="4800" dirty="0">
                <a:solidFill>
                  <a:srgbClr val="CC3399"/>
                </a:solidFill>
              </a:rPr>
              <a:t>?</a:t>
            </a:r>
          </a:p>
        </p:txBody>
      </p:sp>
      <p:sp>
        <p:nvSpPr>
          <p:cNvPr id="4" name="TextBox 3">
            <a:extLst>
              <a:ext uri="{FF2B5EF4-FFF2-40B4-BE49-F238E27FC236}">
                <a16:creationId xmlns:a16="http://schemas.microsoft.com/office/drawing/2014/main" id="{5C1A1C96-8B99-4B41-A87D-315BF376F4EA}"/>
              </a:ext>
            </a:extLst>
          </p:cNvPr>
          <p:cNvSpPr txBox="1"/>
          <p:nvPr/>
        </p:nvSpPr>
        <p:spPr>
          <a:xfrm>
            <a:off x="2785145" y="5307181"/>
            <a:ext cx="2770793" cy="276999"/>
          </a:xfrm>
          <a:prstGeom prst="rect">
            <a:avLst/>
          </a:prstGeom>
          <a:noFill/>
        </p:spPr>
        <p:txBody>
          <a:bodyPr wrap="square" rtlCol="0">
            <a:spAutoFit/>
          </a:bodyPr>
          <a:lstStyle/>
          <a:p>
            <a:pPr algn="r"/>
            <a:r>
              <a:rPr lang="en-GB" sz="1200" i="1" dirty="0"/>
              <a:t>Credit: Karolina Grabowska (pixabay.com)</a:t>
            </a:r>
          </a:p>
        </p:txBody>
      </p:sp>
      <p:pic>
        <p:nvPicPr>
          <p:cNvPr id="5" name="Picture 2" descr="Heart, Card, Pastels, Figure, Valentine'S Day, Love">
            <a:extLst>
              <a:ext uri="{FF2B5EF4-FFF2-40B4-BE49-F238E27FC236}">
                <a16:creationId xmlns:a16="http://schemas.microsoft.com/office/drawing/2014/main" id="{58FC7412-7F34-4506-BF73-6DF255F9542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7240" y="2183761"/>
            <a:ext cx="4685131" cy="3123420"/>
          </a:xfrm>
          <a:prstGeom prst="rect">
            <a:avLst/>
          </a:prstGeom>
          <a:noFill/>
          <a:extLst>
            <a:ext uri="{909E8E84-426E-40DD-AFC4-6F175D3DCCD1}">
              <a14:hiddenFill xmlns:a14="http://schemas.microsoft.com/office/drawing/2010/main">
                <a:solidFill>
                  <a:srgbClr val="FFFFFF"/>
                </a:solidFill>
              </a14:hiddenFill>
            </a:ext>
          </a:extLst>
        </p:spPr>
      </p:pic>
      <p:sp>
        <p:nvSpPr>
          <p:cNvPr id="14" name="Title 1">
            <a:extLst>
              <a:ext uri="{FF2B5EF4-FFF2-40B4-BE49-F238E27FC236}">
                <a16:creationId xmlns:a16="http://schemas.microsoft.com/office/drawing/2014/main" id="{E11F1F4F-750B-4D55-B2A5-0576CF839F1F}"/>
              </a:ext>
            </a:extLst>
          </p:cNvPr>
          <p:cNvSpPr txBox="1">
            <a:spLocks/>
          </p:cNvSpPr>
          <p:nvPr/>
        </p:nvSpPr>
        <p:spPr>
          <a:xfrm>
            <a:off x="3699260" y="261455"/>
            <a:ext cx="4988483" cy="101123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b="1" dirty="0">
                <a:solidFill>
                  <a:schemeClr val="bg1"/>
                </a:solidFill>
                <a:latin typeface="Calibri Light" panose="020F0302020204030204" pitchFamily="34" charset="0"/>
                <a:cs typeface="Calibri Light" panose="020F0302020204030204" pitchFamily="34" charset="0"/>
              </a:rPr>
              <a:t>Valentine’s Day</a:t>
            </a:r>
          </a:p>
        </p:txBody>
      </p:sp>
      <p:sp>
        <p:nvSpPr>
          <p:cNvPr id="9" name="Subtitle 2">
            <a:extLst>
              <a:ext uri="{FF2B5EF4-FFF2-40B4-BE49-F238E27FC236}">
                <a16:creationId xmlns:a16="http://schemas.microsoft.com/office/drawing/2014/main" id="{80025D35-E432-48BD-9B98-7545734F911B}"/>
              </a:ext>
            </a:extLst>
          </p:cNvPr>
          <p:cNvSpPr txBox="1">
            <a:spLocks/>
          </p:cNvSpPr>
          <p:nvPr/>
        </p:nvSpPr>
        <p:spPr>
          <a:xfrm>
            <a:off x="6463789" y="4018324"/>
            <a:ext cx="4809205" cy="1257610"/>
          </a:xfrm>
          <a:prstGeom prst="rect">
            <a:avLst/>
          </a:prstGeom>
          <a:ln w="28575">
            <a:noFill/>
          </a:ln>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4000" dirty="0"/>
              <a:t>What words would you associate with it?</a:t>
            </a:r>
            <a:endParaRPr lang="en-GB" sz="4000" b="1" dirty="0"/>
          </a:p>
        </p:txBody>
      </p:sp>
      <p:sp>
        <p:nvSpPr>
          <p:cNvPr id="16" name="Rectangle 15">
            <a:extLst>
              <a:ext uri="{FF2B5EF4-FFF2-40B4-BE49-F238E27FC236}">
                <a16:creationId xmlns:a16="http://schemas.microsoft.com/office/drawing/2014/main" id="{35E15C10-64A3-4B6B-B127-AF12DA18F5C0}"/>
              </a:ext>
            </a:extLst>
          </p:cNvPr>
          <p:cNvSpPr/>
          <p:nvPr/>
        </p:nvSpPr>
        <p:spPr>
          <a:xfrm>
            <a:off x="0" y="6461760"/>
            <a:ext cx="12192000" cy="396240"/>
          </a:xfrm>
          <a:prstGeom prst="rect">
            <a:avLst/>
          </a:prstGeom>
          <a:solidFill>
            <a:srgbClr val="CC3399"/>
          </a:solidFill>
          <a:ln>
            <a:solidFill>
              <a:srgbClr val="CC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7" name="Picture 16">
            <a:extLst>
              <a:ext uri="{FF2B5EF4-FFF2-40B4-BE49-F238E27FC236}">
                <a16:creationId xmlns:a16="http://schemas.microsoft.com/office/drawing/2014/main" id="{B5946568-5BF2-4062-87EC-C77EF5B3871E}"/>
              </a:ext>
            </a:extLst>
          </p:cNvPr>
          <p:cNvPicPr>
            <a:picLocks noChangeAspect="1"/>
          </p:cNvPicPr>
          <p:nvPr/>
        </p:nvPicPr>
        <p:blipFill rotWithShape="1">
          <a:blip r:embed="rId5">
            <a:extLst>
              <a:ext uri="{28A0092B-C50C-407E-A947-70E740481C1C}">
                <a14:useLocalDpi xmlns:a14="http://schemas.microsoft.com/office/drawing/2010/main" val="0"/>
              </a:ext>
            </a:extLst>
          </a:blip>
          <a:srcRect b="26642"/>
          <a:stretch/>
        </p:blipFill>
        <p:spPr>
          <a:xfrm>
            <a:off x="10807987" y="5838119"/>
            <a:ext cx="1237920" cy="544866"/>
          </a:xfrm>
          <a:prstGeom prst="rect">
            <a:avLst/>
          </a:prstGeom>
        </p:spPr>
      </p:pic>
    </p:spTree>
    <p:extLst>
      <p:ext uri="{BB962C8B-B14F-4D97-AF65-F5344CB8AC3E}">
        <p14:creationId xmlns:p14="http://schemas.microsoft.com/office/powerpoint/2010/main" val="2249756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0B1645F1-BF2A-4A9A-850C-8F5C1E443757}"/>
              </a:ext>
            </a:extLst>
          </p:cNvPr>
          <p:cNvSpPr>
            <a:spLocks noGrp="1"/>
          </p:cNvSpPr>
          <p:nvPr>
            <p:ph type="subTitle" idx="1"/>
          </p:nvPr>
        </p:nvSpPr>
        <p:spPr>
          <a:xfrm>
            <a:off x="6026988" y="3429000"/>
            <a:ext cx="5318760" cy="2469074"/>
          </a:xfrm>
        </p:spPr>
        <p:txBody>
          <a:bodyPr>
            <a:normAutofit/>
          </a:bodyPr>
          <a:lstStyle/>
          <a:p>
            <a:r>
              <a:rPr lang="en-GB" sz="3600" dirty="0"/>
              <a:t>We are going to watch a clip from BBC Newsround, ‘</a:t>
            </a:r>
            <a:r>
              <a:rPr lang="en-GB" sz="3600" b="1" dirty="0"/>
              <a:t>What is Valentine's Day and how did it start?’</a:t>
            </a:r>
          </a:p>
          <a:p>
            <a:endParaRPr lang="en-GB" sz="5400" dirty="0"/>
          </a:p>
        </p:txBody>
      </p:sp>
      <p:sp>
        <p:nvSpPr>
          <p:cNvPr id="4" name="TextBox 3">
            <a:extLst>
              <a:ext uri="{FF2B5EF4-FFF2-40B4-BE49-F238E27FC236}">
                <a16:creationId xmlns:a16="http://schemas.microsoft.com/office/drawing/2014/main" id="{5C1A1C96-8B99-4B41-A87D-315BF376F4EA}"/>
              </a:ext>
            </a:extLst>
          </p:cNvPr>
          <p:cNvSpPr txBox="1"/>
          <p:nvPr/>
        </p:nvSpPr>
        <p:spPr>
          <a:xfrm>
            <a:off x="2503678" y="5127394"/>
            <a:ext cx="2823151" cy="276999"/>
          </a:xfrm>
          <a:prstGeom prst="rect">
            <a:avLst/>
          </a:prstGeom>
          <a:noFill/>
        </p:spPr>
        <p:txBody>
          <a:bodyPr wrap="square" rtlCol="0">
            <a:spAutoFit/>
          </a:bodyPr>
          <a:lstStyle/>
          <a:p>
            <a:pPr algn="r"/>
            <a:r>
              <a:rPr lang="en-GB" sz="1200" i="1" dirty="0"/>
              <a:t>Credit: Karolina Grabowska (pixabay.com)</a:t>
            </a:r>
          </a:p>
        </p:txBody>
      </p:sp>
      <p:pic>
        <p:nvPicPr>
          <p:cNvPr id="5" name="Picture 2" descr="Heart, Card, Pastels, Figure, Valentine'S Day, Love">
            <a:extLst>
              <a:ext uri="{FF2B5EF4-FFF2-40B4-BE49-F238E27FC236}">
                <a16:creationId xmlns:a16="http://schemas.microsoft.com/office/drawing/2014/main" id="{58FC7412-7F34-4506-BF73-6DF255F954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4943" y="2111767"/>
            <a:ext cx="4563737" cy="3042491"/>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49F8C48B-2694-4CD2-8FD4-F2104F5D1AE0}"/>
              </a:ext>
            </a:extLst>
          </p:cNvPr>
          <p:cNvSpPr/>
          <p:nvPr/>
        </p:nvSpPr>
        <p:spPr>
          <a:xfrm>
            <a:off x="1374568" y="5513664"/>
            <a:ext cx="3969613" cy="338554"/>
          </a:xfrm>
          <a:prstGeom prst="rect">
            <a:avLst/>
          </a:prstGeom>
        </p:spPr>
        <p:txBody>
          <a:bodyPr wrap="none">
            <a:spAutoFit/>
          </a:bodyPr>
          <a:lstStyle/>
          <a:p>
            <a:r>
              <a:rPr lang="en-GB" sz="1600" dirty="0">
                <a:solidFill>
                  <a:srgbClr val="CC3399"/>
                </a:solidFill>
                <a:hlinkClick r:id="rId4">
                  <a:extLst>
                    <a:ext uri="{A12FA001-AC4F-418D-AE19-62706E023703}">
                      <ahyp:hlinkClr xmlns:ahyp="http://schemas.microsoft.com/office/drawing/2018/hyperlinkcolor" val="tx"/>
                    </a:ext>
                  </a:extLst>
                </a:hlinkClick>
              </a:rPr>
              <a:t>https://www.bbc.co.uk/newsround/16945378</a:t>
            </a:r>
            <a:endParaRPr lang="en-GB" sz="1600" dirty="0">
              <a:solidFill>
                <a:srgbClr val="CC3399"/>
              </a:solidFill>
            </a:endParaRPr>
          </a:p>
        </p:txBody>
      </p:sp>
      <p:sp>
        <p:nvSpPr>
          <p:cNvPr id="8" name="Subtitle 2">
            <a:extLst>
              <a:ext uri="{FF2B5EF4-FFF2-40B4-BE49-F238E27FC236}">
                <a16:creationId xmlns:a16="http://schemas.microsoft.com/office/drawing/2014/main" id="{55981C10-0661-49EA-AEE7-E952BE28AED2}"/>
              </a:ext>
            </a:extLst>
          </p:cNvPr>
          <p:cNvSpPr txBox="1">
            <a:spLocks/>
          </p:cNvSpPr>
          <p:nvPr/>
        </p:nvSpPr>
        <p:spPr>
          <a:xfrm>
            <a:off x="6026988" y="2066174"/>
            <a:ext cx="5318760" cy="121068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3600" dirty="0"/>
              <a:t>Where did Valentine’s day come from?</a:t>
            </a:r>
            <a:endParaRPr lang="en-GB" sz="3600" b="1" dirty="0"/>
          </a:p>
          <a:p>
            <a:endParaRPr lang="en-GB" sz="5400" dirty="0"/>
          </a:p>
        </p:txBody>
      </p:sp>
      <p:sp>
        <p:nvSpPr>
          <p:cNvPr id="13" name="Title 1">
            <a:extLst>
              <a:ext uri="{FF2B5EF4-FFF2-40B4-BE49-F238E27FC236}">
                <a16:creationId xmlns:a16="http://schemas.microsoft.com/office/drawing/2014/main" id="{EDACD973-A4BD-4420-B1C0-5F8093E3D288}"/>
              </a:ext>
            </a:extLst>
          </p:cNvPr>
          <p:cNvSpPr txBox="1">
            <a:spLocks/>
          </p:cNvSpPr>
          <p:nvPr/>
        </p:nvSpPr>
        <p:spPr>
          <a:xfrm>
            <a:off x="1663987" y="178132"/>
            <a:ext cx="9144000" cy="101123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b="1" dirty="0">
                <a:solidFill>
                  <a:schemeClr val="bg1"/>
                </a:solidFill>
                <a:latin typeface="Calibri Light" panose="020F0302020204030204" pitchFamily="34" charset="0"/>
                <a:cs typeface="Calibri Light" panose="020F0302020204030204" pitchFamily="34" charset="0"/>
              </a:rPr>
              <a:t>Valentine’s Day</a:t>
            </a:r>
          </a:p>
        </p:txBody>
      </p:sp>
      <p:sp>
        <p:nvSpPr>
          <p:cNvPr id="10" name="Rectangle 9">
            <a:extLst>
              <a:ext uri="{FF2B5EF4-FFF2-40B4-BE49-F238E27FC236}">
                <a16:creationId xmlns:a16="http://schemas.microsoft.com/office/drawing/2014/main" id="{0F918612-C555-4783-9B19-CDCD3970F8A3}"/>
              </a:ext>
            </a:extLst>
          </p:cNvPr>
          <p:cNvSpPr/>
          <p:nvPr/>
        </p:nvSpPr>
        <p:spPr>
          <a:xfrm>
            <a:off x="0" y="6461760"/>
            <a:ext cx="12192000" cy="396240"/>
          </a:xfrm>
          <a:prstGeom prst="rect">
            <a:avLst/>
          </a:prstGeom>
          <a:solidFill>
            <a:srgbClr val="CC3399"/>
          </a:solidFill>
          <a:ln>
            <a:solidFill>
              <a:srgbClr val="CC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 name="Picture 1">
            <a:extLst>
              <a:ext uri="{FF2B5EF4-FFF2-40B4-BE49-F238E27FC236}">
                <a16:creationId xmlns:a16="http://schemas.microsoft.com/office/drawing/2014/main" id="{9B0F2A66-178A-421A-9E63-DFD5C2192157}"/>
              </a:ext>
            </a:extLst>
          </p:cNvPr>
          <p:cNvPicPr>
            <a:picLocks noChangeAspect="1"/>
          </p:cNvPicPr>
          <p:nvPr/>
        </p:nvPicPr>
        <p:blipFill>
          <a:blip r:embed="rId5"/>
          <a:stretch>
            <a:fillRect/>
          </a:stretch>
        </p:blipFill>
        <p:spPr>
          <a:xfrm>
            <a:off x="0" y="0"/>
            <a:ext cx="12192000" cy="1653010"/>
          </a:xfrm>
          <a:prstGeom prst="rect">
            <a:avLst/>
          </a:prstGeom>
        </p:spPr>
      </p:pic>
      <p:pic>
        <p:nvPicPr>
          <p:cNvPr id="14" name="Picture 13">
            <a:extLst>
              <a:ext uri="{FF2B5EF4-FFF2-40B4-BE49-F238E27FC236}">
                <a16:creationId xmlns:a16="http://schemas.microsoft.com/office/drawing/2014/main" id="{D1B19FF6-3B8A-4B3D-84F6-79324641180A}"/>
              </a:ext>
            </a:extLst>
          </p:cNvPr>
          <p:cNvPicPr>
            <a:picLocks noChangeAspect="1"/>
          </p:cNvPicPr>
          <p:nvPr/>
        </p:nvPicPr>
        <p:blipFill rotWithShape="1">
          <a:blip r:embed="rId6">
            <a:extLst>
              <a:ext uri="{28A0092B-C50C-407E-A947-70E740481C1C}">
                <a14:useLocalDpi xmlns:a14="http://schemas.microsoft.com/office/drawing/2010/main" val="0"/>
              </a:ext>
            </a:extLst>
          </a:blip>
          <a:srcRect b="26642"/>
          <a:stretch/>
        </p:blipFill>
        <p:spPr>
          <a:xfrm>
            <a:off x="10807987" y="5838119"/>
            <a:ext cx="1237920" cy="544866"/>
          </a:xfrm>
          <a:prstGeom prst="rect">
            <a:avLst/>
          </a:prstGeom>
        </p:spPr>
      </p:pic>
    </p:spTree>
    <p:extLst>
      <p:ext uri="{BB962C8B-B14F-4D97-AF65-F5344CB8AC3E}">
        <p14:creationId xmlns:p14="http://schemas.microsoft.com/office/powerpoint/2010/main" val="3476844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0B1645F1-BF2A-4A9A-850C-8F5C1E443757}"/>
              </a:ext>
            </a:extLst>
          </p:cNvPr>
          <p:cNvSpPr>
            <a:spLocks noGrp="1"/>
          </p:cNvSpPr>
          <p:nvPr>
            <p:ph type="subTitle" idx="1"/>
          </p:nvPr>
        </p:nvSpPr>
        <p:spPr>
          <a:xfrm>
            <a:off x="5780086" y="2935639"/>
            <a:ext cx="5931218" cy="1637865"/>
          </a:xfrm>
        </p:spPr>
        <p:txBody>
          <a:bodyPr>
            <a:noAutofit/>
          </a:bodyPr>
          <a:lstStyle/>
          <a:p>
            <a:r>
              <a:rPr lang="en-GB" sz="2800" dirty="0"/>
              <a:t>Our </a:t>
            </a:r>
            <a:r>
              <a:rPr lang="en-GB" sz="2800" b="1" dirty="0"/>
              <a:t>relationships</a:t>
            </a:r>
            <a:r>
              <a:rPr lang="en-GB" sz="2800" dirty="0"/>
              <a:t> with others </a:t>
            </a:r>
            <a:r>
              <a:rPr lang="en-GB" sz="2800" b="1" dirty="0"/>
              <a:t>make us happy</a:t>
            </a:r>
            <a:r>
              <a:rPr lang="en-GB" sz="2800" dirty="0"/>
              <a:t>! We are going to a clip from BBC  Three, ‘</a:t>
            </a:r>
            <a:r>
              <a:rPr lang="en-GB" sz="2800" b="1" dirty="0"/>
              <a:t>Are Relationships the Key To Happiness?</a:t>
            </a:r>
            <a:r>
              <a:rPr lang="en-GB" sz="2800" dirty="0"/>
              <a:t>’</a:t>
            </a:r>
          </a:p>
        </p:txBody>
      </p:sp>
      <p:sp>
        <p:nvSpPr>
          <p:cNvPr id="4" name="TextBox 3">
            <a:extLst>
              <a:ext uri="{FF2B5EF4-FFF2-40B4-BE49-F238E27FC236}">
                <a16:creationId xmlns:a16="http://schemas.microsoft.com/office/drawing/2014/main" id="{5C1A1C96-8B99-4B41-A87D-315BF376F4EA}"/>
              </a:ext>
            </a:extLst>
          </p:cNvPr>
          <p:cNvSpPr txBox="1"/>
          <p:nvPr/>
        </p:nvSpPr>
        <p:spPr>
          <a:xfrm>
            <a:off x="3120704" y="4887066"/>
            <a:ext cx="2290588" cy="276999"/>
          </a:xfrm>
          <a:prstGeom prst="rect">
            <a:avLst/>
          </a:prstGeom>
          <a:noFill/>
        </p:spPr>
        <p:txBody>
          <a:bodyPr wrap="square" rtlCol="0">
            <a:spAutoFit/>
          </a:bodyPr>
          <a:lstStyle/>
          <a:p>
            <a:pPr algn="r"/>
            <a:r>
              <a:rPr lang="en-GB" sz="1200" i="1" dirty="0"/>
              <a:t>Credit: Free-Photos (pixabay.com)</a:t>
            </a:r>
          </a:p>
        </p:txBody>
      </p:sp>
      <p:sp>
        <p:nvSpPr>
          <p:cNvPr id="7" name="Rectangle 6">
            <a:extLst>
              <a:ext uri="{FF2B5EF4-FFF2-40B4-BE49-F238E27FC236}">
                <a16:creationId xmlns:a16="http://schemas.microsoft.com/office/drawing/2014/main" id="{49F8C48B-2694-4CD2-8FD4-F2104F5D1AE0}"/>
              </a:ext>
            </a:extLst>
          </p:cNvPr>
          <p:cNvSpPr/>
          <p:nvPr/>
        </p:nvSpPr>
        <p:spPr>
          <a:xfrm>
            <a:off x="1114219" y="5549959"/>
            <a:ext cx="4306097" cy="584775"/>
          </a:xfrm>
          <a:prstGeom prst="rect">
            <a:avLst/>
          </a:prstGeom>
        </p:spPr>
        <p:txBody>
          <a:bodyPr wrap="square">
            <a:spAutoFit/>
          </a:bodyPr>
          <a:lstStyle/>
          <a:p>
            <a:pPr algn="r"/>
            <a:r>
              <a:rPr lang="en-GB" sz="1600" dirty="0">
                <a:solidFill>
                  <a:srgbClr val="CC3399"/>
                </a:solidFill>
                <a:hlinkClick r:id="rId3">
                  <a:extLst>
                    <a:ext uri="{A12FA001-AC4F-418D-AE19-62706E023703}">
                      <ahyp:hlinkClr xmlns:ahyp="http://schemas.microsoft.com/office/drawing/2018/hyperlinkcolor" val="tx"/>
                    </a:ext>
                  </a:extLst>
                </a:hlinkClick>
              </a:rPr>
              <a:t>https://www.bbc.co.uk/bbcthree/clip/ec8872e1-79da-441f-b9f8-197503238c92</a:t>
            </a:r>
            <a:endParaRPr lang="en-GB" sz="1600" dirty="0">
              <a:solidFill>
                <a:srgbClr val="CC3399"/>
              </a:solidFill>
            </a:endParaRPr>
          </a:p>
        </p:txBody>
      </p:sp>
      <p:sp>
        <p:nvSpPr>
          <p:cNvPr id="8" name="Subtitle 2">
            <a:extLst>
              <a:ext uri="{FF2B5EF4-FFF2-40B4-BE49-F238E27FC236}">
                <a16:creationId xmlns:a16="http://schemas.microsoft.com/office/drawing/2014/main" id="{55981C10-0661-49EA-AEE7-E952BE28AED2}"/>
              </a:ext>
            </a:extLst>
          </p:cNvPr>
          <p:cNvSpPr txBox="1">
            <a:spLocks/>
          </p:cNvSpPr>
          <p:nvPr/>
        </p:nvSpPr>
        <p:spPr>
          <a:xfrm>
            <a:off x="5780086" y="1985560"/>
            <a:ext cx="5693045" cy="950079"/>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2800" dirty="0"/>
              <a:t>So, we know how it came about, but </a:t>
            </a:r>
            <a:r>
              <a:rPr lang="en-GB" sz="2800" b="1" dirty="0"/>
              <a:t>why do people still celebrate it today</a:t>
            </a:r>
            <a:r>
              <a:rPr lang="en-GB" sz="2800" dirty="0"/>
              <a:t>?</a:t>
            </a:r>
          </a:p>
        </p:txBody>
      </p:sp>
      <p:sp>
        <p:nvSpPr>
          <p:cNvPr id="10" name="Subtitle 2">
            <a:extLst>
              <a:ext uri="{FF2B5EF4-FFF2-40B4-BE49-F238E27FC236}">
                <a16:creationId xmlns:a16="http://schemas.microsoft.com/office/drawing/2014/main" id="{3B07FB5A-CED0-4428-BE3B-422365C97E3A}"/>
              </a:ext>
            </a:extLst>
          </p:cNvPr>
          <p:cNvSpPr txBox="1">
            <a:spLocks/>
          </p:cNvSpPr>
          <p:nvPr/>
        </p:nvSpPr>
        <p:spPr>
          <a:xfrm>
            <a:off x="5830420" y="4721931"/>
            <a:ext cx="5931218" cy="914399"/>
          </a:xfrm>
          <a:prstGeom prst="rect">
            <a:avLst/>
          </a:prstGeom>
          <a:ln w="28575">
            <a:solidFill>
              <a:srgbClr val="33CCCC"/>
            </a:solidFill>
          </a:ln>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3000" dirty="0"/>
              <a:t>As we watch, think </a:t>
            </a:r>
            <a:r>
              <a:rPr lang="en-GB" sz="3000" b="1" dirty="0"/>
              <a:t>about how far you agree</a:t>
            </a:r>
            <a:r>
              <a:rPr lang="en-GB" sz="3000" dirty="0"/>
              <a:t> with the views expressed!</a:t>
            </a:r>
            <a:endParaRPr lang="en-GB" sz="3000" b="1" dirty="0"/>
          </a:p>
        </p:txBody>
      </p:sp>
      <p:pic>
        <p:nvPicPr>
          <p:cNvPr id="12" name="Picture 11">
            <a:extLst>
              <a:ext uri="{FF2B5EF4-FFF2-40B4-BE49-F238E27FC236}">
                <a16:creationId xmlns:a16="http://schemas.microsoft.com/office/drawing/2014/main" id="{82453C2F-B221-488F-B514-89502AD7370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9333" y="2209605"/>
            <a:ext cx="4600245" cy="2702644"/>
          </a:xfrm>
          <a:prstGeom prst="rect">
            <a:avLst/>
          </a:prstGeom>
        </p:spPr>
      </p:pic>
      <p:sp>
        <p:nvSpPr>
          <p:cNvPr id="15" name="Title 1">
            <a:extLst>
              <a:ext uri="{FF2B5EF4-FFF2-40B4-BE49-F238E27FC236}">
                <a16:creationId xmlns:a16="http://schemas.microsoft.com/office/drawing/2014/main" id="{A99C6CD9-801A-4AA9-BEDF-C4E63718045D}"/>
              </a:ext>
            </a:extLst>
          </p:cNvPr>
          <p:cNvSpPr txBox="1">
            <a:spLocks/>
          </p:cNvSpPr>
          <p:nvPr/>
        </p:nvSpPr>
        <p:spPr>
          <a:xfrm>
            <a:off x="1663987" y="178132"/>
            <a:ext cx="9144000" cy="101123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b="1" dirty="0">
                <a:solidFill>
                  <a:schemeClr val="bg1"/>
                </a:solidFill>
                <a:latin typeface="Calibri Light" panose="020F0302020204030204" pitchFamily="34" charset="0"/>
                <a:cs typeface="Calibri Light" panose="020F0302020204030204" pitchFamily="34" charset="0"/>
              </a:rPr>
              <a:t>Valentine’s Day</a:t>
            </a:r>
          </a:p>
        </p:txBody>
      </p:sp>
      <p:sp>
        <p:nvSpPr>
          <p:cNvPr id="11" name="Rectangle 10">
            <a:extLst>
              <a:ext uri="{FF2B5EF4-FFF2-40B4-BE49-F238E27FC236}">
                <a16:creationId xmlns:a16="http://schemas.microsoft.com/office/drawing/2014/main" id="{1AFE63A4-F976-45B7-B6AF-96966BD0BD65}"/>
              </a:ext>
            </a:extLst>
          </p:cNvPr>
          <p:cNvSpPr/>
          <p:nvPr/>
        </p:nvSpPr>
        <p:spPr>
          <a:xfrm>
            <a:off x="0" y="6461760"/>
            <a:ext cx="12192000" cy="396240"/>
          </a:xfrm>
          <a:prstGeom prst="rect">
            <a:avLst/>
          </a:prstGeom>
          <a:solidFill>
            <a:srgbClr val="CC3399"/>
          </a:solidFill>
          <a:ln>
            <a:solidFill>
              <a:srgbClr val="CC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 name="Picture 1">
            <a:extLst>
              <a:ext uri="{FF2B5EF4-FFF2-40B4-BE49-F238E27FC236}">
                <a16:creationId xmlns:a16="http://schemas.microsoft.com/office/drawing/2014/main" id="{69C596FF-B5CF-4E1D-B292-797F463CDA65}"/>
              </a:ext>
            </a:extLst>
          </p:cNvPr>
          <p:cNvPicPr>
            <a:picLocks noChangeAspect="1"/>
          </p:cNvPicPr>
          <p:nvPr/>
        </p:nvPicPr>
        <p:blipFill>
          <a:blip r:embed="rId5"/>
          <a:stretch>
            <a:fillRect/>
          </a:stretch>
        </p:blipFill>
        <p:spPr>
          <a:xfrm>
            <a:off x="0" y="0"/>
            <a:ext cx="12192000" cy="1653010"/>
          </a:xfrm>
          <a:prstGeom prst="rect">
            <a:avLst/>
          </a:prstGeom>
        </p:spPr>
      </p:pic>
      <p:pic>
        <p:nvPicPr>
          <p:cNvPr id="16" name="Picture 15">
            <a:extLst>
              <a:ext uri="{FF2B5EF4-FFF2-40B4-BE49-F238E27FC236}">
                <a16:creationId xmlns:a16="http://schemas.microsoft.com/office/drawing/2014/main" id="{8CD304BC-D0BB-4FB2-AC38-A4457332DE54}"/>
              </a:ext>
            </a:extLst>
          </p:cNvPr>
          <p:cNvPicPr>
            <a:picLocks noChangeAspect="1"/>
          </p:cNvPicPr>
          <p:nvPr/>
        </p:nvPicPr>
        <p:blipFill rotWithShape="1">
          <a:blip r:embed="rId6">
            <a:extLst>
              <a:ext uri="{28A0092B-C50C-407E-A947-70E740481C1C}">
                <a14:useLocalDpi xmlns:a14="http://schemas.microsoft.com/office/drawing/2010/main" val="0"/>
              </a:ext>
            </a:extLst>
          </a:blip>
          <a:srcRect b="26642"/>
          <a:stretch/>
        </p:blipFill>
        <p:spPr>
          <a:xfrm>
            <a:off x="10807987" y="5838119"/>
            <a:ext cx="1237920" cy="544866"/>
          </a:xfrm>
          <a:prstGeom prst="rect">
            <a:avLst/>
          </a:prstGeom>
        </p:spPr>
      </p:pic>
    </p:spTree>
    <p:extLst>
      <p:ext uri="{BB962C8B-B14F-4D97-AF65-F5344CB8AC3E}">
        <p14:creationId xmlns:p14="http://schemas.microsoft.com/office/powerpoint/2010/main" val="371857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0B1645F1-BF2A-4A9A-850C-8F5C1E443757}"/>
              </a:ext>
            </a:extLst>
          </p:cNvPr>
          <p:cNvSpPr>
            <a:spLocks noGrp="1"/>
          </p:cNvSpPr>
          <p:nvPr>
            <p:ph type="subTitle" idx="1"/>
          </p:nvPr>
        </p:nvSpPr>
        <p:spPr>
          <a:xfrm>
            <a:off x="5809099" y="3064724"/>
            <a:ext cx="5761148" cy="1384950"/>
          </a:xfrm>
        </p:spPr>
        <p:txBody>
          <a:bodyPr>
            <a:normAutofit/>
          </a:bodyPr>
          <a:lstStyle/>
          <a:p>
            <a:r>
              <a:rPr lang="en-GB" sz="2800" dirty="0"/>
              <a:t>We are going to watch a clip from a BBC Three programme</a:t>
            </a:r>
            <a:r>
              <a:rPr lang="en-GB" sz="2800" b="1" i="1" dirty="0"/>
              <a:t>, Abused by my girlfriend</a:t>
            </a:r>
            <a:r>
              <a:rPr lang="en-GB" sz="2800" dirty="0"/>
              <a:t>.</a:t>
            </a:r>
            <a:endParaRPr lang="en-GB" sz="2800" b="1" dirty="0"/>
          </a:p>
          <a:p>
            <a:endParaRPr lang="en-GB" sz="4400" dirty="0"/>
          </a:p>
        </p:txBody>
      </p:sp>
      <p:sp>
        <p:nvSpPr>
          <p:cNvPr id="4" name="TextBox 3">
            <a:extLst>
              <a:ext uri="{FF2B5EF4-FFF2-40B4-BE49-F238E27FC236}">
                <a16:creationId xmlns:a16="http://schemas.microsoft.com/office/drawing/2014/main" id="{5C1A1C96-8B99-4B41-A87D-315BF376F4EA}"/>
              </a:ext>
            </a:extLst>
          </p:cNvPr>
          <p:cNvSpPr txBox="1"/>
          <p:nvPr/>
        </p:nvSpPr>
        <p:spPr>
          <a:xfrm>
            <a:off x="3055171" y="5116453"/>
            <a:ext cx="2195957" cy="276999"/>
          </a:xfrm>
          <a:prstGeom prst="rect">
            <a:avLst/>
          </a:prstGeom>
          <a:noFill/>
        </p:spPr>
        <p:txBody>
          <a:bodyPr wrap="square" rtlCol="0">
            <a:spAutoFit/>
          </a:bodyPr>
          <a:lstStyle/>
          <a:p>
            <a:pPr algn="r"/>
            <a:r>
              <a:rPr lang="en-GB" sz="1200" i="1" dirty="0"/>
              <a:t>Credit: </a:t>
            </a:r>
            <a:r>
              <a:rPr lang="en-GB" sz="1200" i="1" dirty="0" err="1"/>
              <a:t>StockSnap</a:t>
            </a:r>
            <a:r>
              <a:rPr lang="en-GB" sz="1200" i="1" dirty="0"/>
              <a:t> (pixabay.com)</a:t>
            </a:r>
          </a:p>
        </p:txBody>
      </p:sp>
      <p:sp>
        <p:nvSpPr>
          <p:cNvPr id="7" name="Rectangle 6">
            <a:extLst>
              <a:ext uri="{FF2B5EF4-FFF2-40B4-BE49-F238E27FC236}">
                <a16:creationId xmlns:a16="http://schemas.microsoft.com/office/drawing/2014/main" id="{49F8C48B-2694-4CD2-8FD4-F2104F5D1AE0}"/>
              </a:ext>
            </a:extLst>
          </p:cNvPr>
          <p:cNvSpPr/>
          <p:nvPr/>
        </p:nvSpPr>
        <p:spPr>
          <a:xfrm>
            <a:off x="945031" y="5456055"/>
            <a:ext cx="4306097" cy="1138773"/>
          </a:xfrm>
          <a:prstGeom prst="rect">
            <a:avLst/>
          </a:prstGeom>
        </p:spPr>
        <p:txBody>
          <a:bodyPr wrap="square">
            <a:spAutoFit/>
          </a:bodyPr>
          <a:lstStyle/>
          <a:p>
            <a:pPr algn="r"/>
            <a:r>
              <a:rPr lang="en-GB" sz="1600" dirty="0">
                <a:solidFill>
                  <a:srgbClr val="CC3399"/>
                </a:solidFill>
                <a:hlinkClick r:id="rId3">
                  <a:extLst>
                    <a:ext uri="{A12FA001-AC4F-418D-AE19-62706E023703}">
                      <ahyp:hlinkClr xmlns:ahyp="http://schemas.microsoft.com/office/drawing/2018/hyperlinkcolor" val="tx"/>
                    </a:ext>
                  </a:extLst>
                </a:hlinkClick>
              </a:rPr>
              <a:t>https://www.bbc.co.uk/iplayer/episode/p0700912/abused-by-my-girlfriend</a:t>
            </a:r>
            <a:endParaRPr lang="en-GB" sz="1600" dirty="0">
              <a:solidFill>
                <a:srgbClr val="CC3399"/>
              </a:solidFill>
            </a:endParaRPr>
          </a:p>
          <a:p>
            <a:pPr algn="r"/>
            <a:r>
              <a:rPr lang="en-GB" sz="1600" dirty="0"/>
              <a:t>Start time: 5:00 – 6:20</a:t>
            </a:r>
          </a:p>
          <a:p>
            <a:pPr algn="r"/>
            <a:endParaRPr lang="en-GB" dirty="0"/>
          </a:p>
        </p:txBody>
      </p:sp>
      <p:sp>
        <p:nvSpPr>
          <p:cNvPr id="8" name="Subtitle 2">
            <a:extLst>
              <a:ext uri="{FF2B5EF4-FFF2-40B4-BE49-F238E27FC236}">
                <a16:creationId xmlns:a16="http://schemas.microsoft.com/office/drawing/2014/main" id="{55981C10-0661-49EA-AEE7-E952BE28AED2}"/>
              </a:ext>
            </a:extLst>
          </p:cNvPr>
          <p:cNvSpPr txBox="1">
            <a:spLocks/>
          </p:cNvSpPr>
          <p:nvPr/>
        </p:nvSpPr>
        <p:spPr>
          <a:xfrm>
            <a:off x="5603189" y="1940743"/>
            <a:ext cx="5823758" cy="105571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3200" dirty="0"/>
              <a:t>However, are relationships </a:t>
            </a:r>
            <a:r>
              <a:rPr lang="en-GB" sz="3200" b="1" i="1" dirty="0"/>
              <a:t>always</a:t>
            </a:r>
            <a:r>
              <a:rPr lang="en-GB" sz="3200" dirty="0"/>
              <a:t> </a:t>
            </a:r>
            <a:r>
              <a:rPr lang="en-GB" sz="3200" b="1" dirty="0"/>
              <a:t>good for us</a:t>
            </a:r>
            <a:r>
              <a:rPr lang="en-GB" sz="3200" dirty="0"/>
              <a:t>?</a:t>
            </a:r>
            <a:endParaRPr lang="en-GB" sz="3200" b="1" dirty="0"/>
          </a:p>
          <a:p>
            <a:endParaRPr lang="en-GB" sz="4400" dirty="0"/>
          </a:p>
        </p:txBody>
      </p:sp>
      <p:sp>
        <p:nvSpPr>
          <p:cNvPr id="9" name="Subtitle 2">
            <a:extLst>
              <a:ext uri="{FF2B5EF4-FFF2-40B4-BE49-F238E27FC236}">
                <a16:creationId xmlns:a16="http://schemas.microsoft.com/office/drawing/2014/main" id="{74E10F88-ED22-4BC7-ACD2-E79032E09D96}"/>
              </a:ext>
            </a:extLst>
          </p:cNvPr>
          <p:cNvSpPr txBox="1">
            <a:spLocks/>
          </p:cNvSpPr>
          <p:nvPr/>
        </p:nvSpPr>
        <p:spPr>
          <a:xfrm>
            <a:off x="5840989" y="4480684"/>
            <a:ext cx="5761149" cy="1055710"/>
          </a:xfrm>
          <a:prstGeom prst="rect">
            <a:avLst/>
          </a:prstGeom>
          <a:ln w="28575">
            <a:solidFill>
              <a:srgbClr val="33CCCC"/>
            </a:solidFill>
          </a:ln>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3200" dirty="0"/>
              <a:t>As we watch, what signs can you see of an </a:t>
            </a:r>
            <a:r>
              <a:rPr lang="en-GB" sz="3200" b="1" dirty="0"/>
              <a:t>unhealthy relationship</a:t>
            </a:r>
            <a:r>
              <a:rPr lang="en-GB" sz="3200" dirty="0"/>
              <a:t>?</a:t>
            </a:r>
            <a:endParaRPr lang="en-GB" sz="3200" b="1" dirty="0"/>
          </a:p>
        </p:txBody>
      </p:sp>
      <p:sp>
        <p:nvSpPr>
          <p:cNvPr id="14" name="Title 1">
            <a:extLst>
              <a:ext uri="{FF2B5EF4-FFF2-40B4-BE49-F238E27FC236}">
                <a16:creationId xmlns:a16="http://schemas.microsoft.com/office/drawing/2014/main" id="{76596A8F-9859-422B-9265-EBA5D49DFC05}"/>
              </a:ext>
            </a:extLst>
          </p:cNvPr>
          <p:cNvSpPr txBox="1">
            <a:spLocks/>
          </p:cNvSpPr>
          <p:nvPr/>
        </p:nvSpPr>
        <p:spPr>
          <a:xfrm>
            <a:off x="1663987" y="178132"/>
            <a:ext cx="9144000" cy="101123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b="1" dirty="0">
                <a:solidFill>
                  <a:schemeClr val="bg1"/>
                </a:solidFill>
                <a:latin typeface="Calibri Light" panose="020F0302020204030204" pitchFamily="34" charset="0"/>
                <a:cs typeface="Calibri Light" panose="020F0302020204030204" pitchFamily="34" charset="0"/>
              </a:rPr>
              <a:t>Valentine’s Day</a:t>
            </a:r>
          </a:p>
        </p:txBody>
      </p:sp>
      <p:sp>
        <p:nvSpPr>
          <p:cNvPr id="11" name="Rectangle 10">
            <a:extLst>
              <a:ext uri="{FF2B5EF4-FFF2-40B4-BE49-F238E27FC236}">
                <a16:creationId xmlns:a16="http://schemas.microsoft.com/office/drawing/2014/main" id="{144DE4A8-77D0-4609-A3C3-0D1AF666F55A}"/>
              </a:ext>
            </a:extLst>
          </p:cNvPr>
          <p:cNvSpPr/>
          <p:nvPr/>
        </p:nvSpPr>
        <p:spPr>
          <a:xfrm>
            <a:off x="0" y="6461760"/>
            <a:ext cx="12192000" cy="396240"/>
          </a:xfrm>
          <a:prstGeom prst="rect">
            <a:avLst/>
          </a:prstGeom>
          <a:solidFill>
            <a:srgbClr val="CC3399"/>
          </a:solidFill>
          <a:ln>
            <a:solidFill>
              <a:srgbClr val="CC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 name="Picture 1">
            <a:extLst>
              <a:ext uri="{FF2B5EF4-FFF2-40B4-BE49-F238E27FC236}">
                <a16:creationId xmlns:a16="http://schemas.microsoft.com/office/drawing/2014/main" id="{677BBC04-F599-4E4F-8BF1-C094ACAE0CF3}"/>
              </a:ext>
            </a:extLst>
          </p:cNvPr>
          <p:cNvPicPr>
            <a:picLocks noChangeAspect="1"/>
          </p:cNvPicPr>
          <p:nvPr/>
        </p:nvPicPr>
        <p:blipFill>
          <a:blip r:embed="rId4"/>
          <a:stretch>
            <a:fillRect/>
          </a:stretch>
        </p:blipFill>
        <p:spPr>
          <a:xfrm>
            <a:off x="0" y="0"/>
            <a:ext cx="12192000" cy="1653010"/>
          </a:xfrm>
          <a:prstGeom prst="rect">
            <a:avLst/>
          </a:prstGeom>
        </p:spPr>
      </p:pic>
      <p:pic>
        <p:nvPicPr>
          <p:cNvPr id="15" name="Picture 14">
            <a:extLst>
              <a:ext uri="{FF2B5EF4-FFF2-40B4-BE49-F238E27FC236}">
                <a16:creationId xmlns:a16="http://schemas.microsoft.com/office/drawing/2014/main" id="{318884F0-CF40-4008-BCAB-42E770CDF2E7}"/>
              </a:ext>
            </a:extLst>
          </p:cNvPr>
          <p:cNvPicPr>
            <a:picLocks noChangeAspect="1"/>
          </p:cNvPicPr>
          <p:nvPr/>
        </p:nvPicPr>
        <p:blipFill rotWithShape="1">
          <a:blip r:embed="rId5">
            <a:extLst>
              <a:ext uri="{28A0092B-C50C-407E-A947-70E740481C1C}">
                <a14:useLocalDpi xmlns:a14="http://schemas.microsoft.com/office/drawing/2010/main" val="0"/>
              </a:ext>
            </a:extLst>
          </a:blip>
          <a:srcRect b="26642"/>
          <a:stretch/>
        </p:blipFill>
        <p:spPr>
          <a:xfrm>
            <a:off x="10807987" y="5838119"/>
            <a:ext cx="1237920" cy="544866"/>
          </a:xfrm>
          <a:prstGeom prst="rect">
            <a:avLst/>
          </a:prstGeom>
        </p:spPr>
      </p:pic>
      <p:pic>
        <p:nvPicPr>
          <p:cNvPr id="6" name="Picture 5">
            <a:extLst>
              <a:ext uri="{FF2B5EF4-FFF2-40B4-BE49-F238E27FC236}">
                <a16:creationId xmlns:a16="http://schemas.microsoft.com/office/drawing/2014/main" id="{EED00316-296A-45A3-9998-131E46DE3D0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9634" y="1950729"/>
            <a:ext cx="4748586" cy="3165724"/>
          </a:xfrm>
          <a:prstGeom prst="rect">
            <a:avLst/>
          </a:prstGeom>
        </p:spPr>
      </p:pic>
    </p:spTree>
    <p:extLst>
      <p:ext uri="{BB962C8B-B14F-4D97-AF65-F5344CB8AC3E}">
        <p14:creationId xmlns:p14="http://schemas.microsoft.com/office/powerpoint/2010/main" val="3075345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0B1645F1-BF2A-4A9A-850C-8F5C1E443757}"/>
              </a:ext>
            </a:extLst>
          </p:cNvPr>
          <p:cNvSpPr>
            <a:spLocks noGrp="1"/>
          </p:cNvSpPr>
          <p:nvPr>
            <p:ph type="subTitle" idx="1"/>
          </p:nvPr>
        </p:nvSpPr>
        <p:spPr>
          <a:xfrm>
            <a:off x="5597738" y="4053041"/>
            <a:ext cx="5761148" cy="854817"/>
          </a:xfrm>
        </p:spPr>
        <p:txBody>
          <a:bodyPr>
            <a:normAutofit/>
          </a:bodyPr>
          <a:lstStyle/>
          <a:p>
            <a:r>
              <a:rPr lang="en-GB" sz="3600" b="1" dirty="0"/>
              <a:t>Why</a:t>
            </a:r>
            <a:r>
              <a:rPr lang="en-GB" sz="3600" dirty="0"/>
              <a:t>? </a:t>
            </a:r>
            <a:r>
              <a:rPr lang="en-GB" sz="3600" b="1" dirty="0"/>
              <a:t>Why Not</a:t>
            </a:r>
            <a:r>
              <a:rPr lang="en-GB" sz="3600" dirty="0"/>
              <a:t>?</a:t>
            </a:r>
            <a:endParaRPr lang="en-GB" sz="3600" b="1" dirty="0"/>
          </a:p>
          <a:p>
            <a:endParaRPr lang="en-GB" sz="4800" dirty="0"/>
          </a:p>
        </p:txBody>
      </p:sp>
      <p:sp>
        <p:nvSpPr>
          <p:cNvPr id="8" name="Subtitle 2">
            <a:extLst>
              <a:ext uri="{FF2B5EF4-FFF2-40B4-BE49-F238E27FC236}">
                <a16:creationId xmlns:a16="http://schemas.microsoft.com/office/drawing/2014/main" id="{55981C10-0661-49EA-AEE7-E952BE28AED2}"/>
              </a:ext>
            </a:extLst>
          </p:cNvPr>
          <p:cNvSpPr txBox="1">
            <a:spLocks/>
          </p:cNvSpPr>
          <p:nvPr/>
        </p:nvSpPr>
        <p:spPr>
          <a:xfrm>
            <a:off x="5683879" y="2645313"/>
            <a:ext cx="5823758" cy="113295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3600" dirty="0"/>
              <a:t>Should Alex feel </a:t>
            </a:r>
            <a:r>
              <a:rPr lang="en-GB" sz="3600" b="1" dirty="0"/>
              <a:t>worried</a:t>
            </a:r>
            <a:r>
              <a:rPr lang="en-GB" sz="3600" dirty="0"/>
              <a:t> about his relationship with Jordan?</a:t>
            </a:r>
            <a:endParaRPr lang="en-GB" sz="3600" b="1" dirty="0"/>
          </a:p>
          <a:p>
            <a:endParaRPr lang="en-GB" sz="4800" dirty="0"/>
          </a:p>
        </p:txBody>
      </p:sp>
      <p:sp>
        <p:nvSpPr>
          <p:cNvPr id="14" name="Title 1">
            <a:extLst>
              <a:ext uri="{FF2B5EF4-FFF2-40B4-BE49-F238E27FC236}">
                <a16:creationId xmlns:a16="http://schemas.microsoft.com/office/drawing/2014/main" id="{76596A8F-9859-422B-9265-EBA5D49DFC05}"/>
              </a:ext>
            </a:extLst>
          </p:cNvPr>
          <p:cNvSpPr txBox="1">
            <a:spLocks/>
          </p:cNvSpPr>
          <p:nvPr/>
        </p:nvSpPr>
        <p:spPr>
          <a:xfrm>
            <a:off x="1663987" y="178132"/>
            <a:ext cx="9144000" cy="101123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b="1" dirty="0">
                <a:solidFill>
                  <a:schemeClr val="bg1"/>
                </a:solidFill>
                <a:latin typeface="Calibri Light" panose="020F0302020204030204" pitchFamily="34" charset="0"/>
                <a:cs typeface="Calibri Light" panose="020F0302020204030204" pitchFamily="34" charset="0"/>
              </a:rPr>
              <a:t>Valentine’s Day</a:t>
            </a:r>
          </a:p>
        </p:txBody>
      </p:sp>
      <p:sp>
        <p:nvSpPr>
          <p:cNvPr id="10" name="Rectangle 9">
            <a:extLst>
              <a:ext uri="{FF2B5EF4-FFF2-40B4-BE49-F238E27FC236}">
                <a16:creationId xmlns:a16="http://schemas.microsoft.com/office/drawing/2014/main" id="{609D8363-5309-4737-83C9-C94B560DC951}"/>
              </a:ext>
            </a:extLst>
          </p:cNvPr>
          <p:cNvSpPr/>
          <p:nvPr/>
        </p:nvSpPr>
        <p:spPr>
          <a:xfrm>
            <a:off x="0" y="6461760"/>
            <a:ext cx="12192000" cy="396240"/>
          </a:xfrm>
          <a:prstGeom prst="rect">
            <a:avLst/>
          </a:prstGeom>
          <a:solidFill>
            <a:srgbClr val="CC3399"/>
          </a:solidFill>
          <a:ln>
            <a:solidFill>
              <a:srgbClr val="CC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 name="Picture 1">
            <a:extLst>
              <a:ext uri="{FF2B5EF4-FFF2-40B4-BE49-F238E27FC236}">
                <a16:creationId xmlns:a16="http://schemas.microsoft.com/office/drawing/2014/main" id="{04E40E65-5F7C-449A-9599-EF0F74604412}"/>
              </a:ext>
            </a:extLst>
          </p:cNvPr>
          <p:cNvPicPr>
            <a:picLocks noChangeAspect="1"/>
          </p:cNvPicPr>
          <p:nvPr/>
        </p:nvPicPr>
        <p:blipFill>
          <a:blip r:embed="rId3"/>
          <a:stretch>
            <a:fillRect/>
          </a:stretch>
        </p:blipFill>
        <p:spPr>
          <a:xfrm>
            <a:off x="0" y="0"/>
            <a:ext cx="12192000" cy="1653010"/>
          </a:xfrm>
          <a:prstGeom prst="rect">
            <a:avLst/>
          </a:prstGeom>
        </p:spPr>
      </p:pic>
      <p:pic>
        <p:nvPicPr>
          <p:cNvPr id="15" name="Picture 14">
            <a:extLst>
              <a:ext uri="{FF2B5EF4-FFF2-40B4-BE49-F238E27FC236}">
                <a16:creationId xmlns:a16="http://schemas.microsoft.com/office/drawing/2014/main" id="{6620674F-3F6D-4DB0-A0C6-F880196671F0}"/>
              </a:ext>
            </a:extLst>
          </p:cNvPr>
          <p:cNvPicPr>
            <a:picLocks noChangeAspect="1"/>
          </p:cNvPicPr>
          <p:nvPr/>
        </p:nvPicPr>
        <p:blipFill rotWithShape="1">
          <a:blip r:embed="rId4">
            <a:extLst>
              <a:ext uri="{28A0092B-C50C-407E-A947-70E740481C1C}">
                <a14:useLocalDpi xmlns:a14="http://schemas.microsoft.com/office/drawing/2010/main" val="0"/>
              </a:ext>
            </a:extLst>
          </a:blip>
          <a:srcRect b="26642"/>
          <a:stretch/>
        </p:blipFill>
        <p:spPr>
          <a:xfrm>
            <a:off x="10807987" y="5838119"/>
            <a:ext cx="1237920" cy="544866"/>
          </a:xfrm>
          <a:prstGeom prst="rect">
            <a:avLst/>
          </a:prstGeom>
        </p:spPr>
      </p:pic>
      <p:pic>
        <p:nvPicPr>
          <p:cNvPr id="16" name="Picture 15">
            <a:extLst>
              <a:ext uri="{FF2B5EF4-FFF2-40B4-BE49-F238E27FC236}">
                <a16:creationId xmlns:a16="http://schemas.microsoft.com/office/drawing/2014/main" id="{7BD0E597-B168-4B3D-B5B9-6D9F905F9AB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9634" y="1950729"/>
            <a:ext cx="4748586" cy="3165724"/>
          </a:xfrm>
          <a:prstGeom prst="rect">
            <a:avLst/>
          </a:prstGeom>
        </p:spPr>
      </p:pic>
      <p:sp>
        <p:nvSpPr>
          <p:cNvPr id="17" name="TextBox 16">
            <a:extLst>
              <a:ext uri="{FF2B5EF4-FFF2-40B4-BE49-F238E27FC236}">
                <a16:creationId xmlns:a16="http://schemas.microsoft.com/office/drawing/2014/main" id="{0F3C0CBF-4917-4F61-9E8A-0178465AC997}"/>
              </a:ext>
            </a:extLst>
          </p:cNvPr>
          <p:cNvSpPr txBox="1"/>
          <p:nvPr/>
        </p:nvSpPr>
        <p:spPr>
          <a:xfrm>
            <a:off x="3055171" y="5116453"/>
            <a:ext cx="2195957" cy="276999"/>
          </a:xfrm>
          <a:prstGeom prst="rect">
            <a:avLst/>
          </a:prstGeom>
          <a:noFill/>
        </p:spPr>
        <p:txBody>
          <a:bodyPr wrap="square" rtlCol="0">
            <a:spAutoFit/>
          </a:bodyPr>
          <a:lstStyle/>
          <a:p>
            <a:pPr algn="r"/>
            <a:r>
              <a:rPr lang="en-GB" sz="1200" i="1" dirty="0"/>
              <a:t>Credit: </a:t>
            </a:r>
            <a:r>
              <a:rPr lang="en-GB" sz="1200" i="1" dirty="0" err="1"/>
              <a:t>StockSnap</a:t>
            </a:r>
            <a:r>
              <a:rPr lang="en-GB" sz="1200" i="1" dirty="0"/>
              <a:t> (pixabay.com)</a:t>
            </a:r>
          </a:p>
        </p:txBody>
      </p:sp>
      <p:sp>
        <p:nvSpPr>
          <p:cNvPr id="18" name="Rectangle 17">
            <a:extLst>
              <a:ext uri="{FF2B5EF4-FFF2-40B4-BE49-F238E27FC236}">
                <a16:creationId xmlns:a16="http://schemas.microsoft.com/office/drawing/2014/main" id="{077646D1-1E93-4A6A-8E1B-B1C70CFCF367}"/>
              </a:ext>
            </a:extLst>
          </p:cNvPr>
          <p:cNvSpPr/>
          <p:nvPr/>
        </p:nvSpPr>
        <p:spPr>
          <a:xfrm>
            <a:off x="945031" y="5456055"/>
            <a:ext cx="4306097" cy="1138773"/>
          </a:xfrm>
          <a:prstGeom prst="rect">
            <a:avLst/>
          </a:prstGeom>
        </p:spPr>
        <p:txBody>
          <a:bodyPr wrap="square">
            <a:spAutoFit/>
          </a:bodyPr>
          <a:lstStyle/>
          <a:p>
            <a:pPr algn="r"/>
            <a:r>
              <a:rPr lang="en-GB" sz="1600" dirty="0">
                <a:solidFill>
                  <a:srgbClr val="CC3399"/>
                </a:solidFill>
                <a:hlinkClick r:id="rId6">
                  <a:extLst>
                    <a:ext uri="{A12FA001-AC4F-418D-AE19-62706E023703}">
                      <ahyp:hlinkClr xmlns:ahyp="http://schemas.microsoft.com/office/drawing/2018/hyperlinkcolor" val="tx"/>
                    </a:ext>
                  </a:extLst>
                </a:hlinkClick>
              </a:rPr>
              <a:t>https://www.bbc.co.uk/iplayer/episode/p0700912/abused-by-my-girlfriend</a:t>
            </a:r>
            <a:endParaRPr lang="en-GB" sz="1600" dirty="0">
              <a:solidFill>
                <a:srgbClr val="CC3399"/>
              </a:solidFill>
            </a:endParaRPr>
          </a:p>
          <a:p>
            <a:pPr algn="r"/>
            <a:r>
              <a:rPr lang="en-GB" sz="1600" dirty="0"/>
              <a:t>Start time: 5:00 – 6:20</a:t>
            </a:r>
          </a:p>
          <a:p>
            <a:pPr algn="r"/>
            <a:endParaRPr lang="en-GB" dirty="0"/>
          </a:p>
        </p:txBody>
      </p:sp>
    </p:spTree>
    <p:extLst>
      <p:ext uri="{BB962C8B-B14F-4D97-AF65-F5344CB8AC3E}">
        <p14:creationId xmlns:p14="http://schemas.microsoft.com/office/powerpoint/2010/main" val="4142959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2">
            <a:extLst>
              <a:ext uri="{FF2B5EF4-FFF2-40B4-BE49-F238E27FC236}">
                <a16:creationId xmlns:a16="http://schemas.microsoft.com/office/drawing/2014/main" id="{55981C10-0661-49EA-AEE7-E952BE28AED2}"/>
              </a:ext>
            </a:extLst>
          </p:cNvPr>
          <p:cNvSpPr txBox="1">
            <a:spLocks/>
          </p:cNvSpPr>
          <p:nvPr/>
        </p:nvSpPr>
        <p:spPr>
          <a:xfrm>
            <a:off x="5414922" y="1945646"/>
            <a:ext cx="6527468" cy="2802523"/>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dirty="0"/>
              <a:t>Over the course of their 5 year relationship, Jordan abused Alex both </a:t>
            </a:r>
            <a:r>
              <a:rPr lang="en-GB" b="1" dirty="0"/>
              <a:t>mentall</a:t>
            </a:r>
            <a:r>
              <a:rPr lang="en-GB" dirty="0"/>
              <a:t>y and </a:t>
            </a:r>
            <a:r>
              <a:rPr lang="en-GB" b="1" dirty="0"/>
              <a:t>physically</a:t>
            </a:r>
            <a:r>
              <a:rPr lang="en-GB" dirty="0"/>
              <a:t>, stabbing him, pouring boiling water over him, and more. Bedfordshire Police described Alex’s case as </a:t>
            </a:r>
            <a:r>
              <a:rPr lang="en-GB" b="1" dirty="0"/>
              <a:t>one of the most extreme cases of domestic violence they had ever dealt with.</a:t>
            </a:r>
          </a:p>
          <a:p>
            <a:r>
              <a:rPr lang="en-GB" dirty="0"/>
              <a:t>When doctors examined him, he was told he was just </a:t>
            </a:r>
            <a:r>
              <a:rPr lang="en-GB" b="1" dirty="0"/>
              <a:t>ten days away from death</a:t>
            </a:r>
            <a:r>
              <a:rPr lang="en-GB" dirty="0"/>
              <a:t>.</a:t>
            </a:r>
          </a:p>
        </p:txBody>
      </p:sp>
      <p:sp>
        <p:nvSpPr>
          <p:cNvPr id="14" name="Title 1">
            <a:extLst>
              <a:ext uri="{FF2B5EF4-FFF2-40B4-BE49-F238E27FC236}">
                <a16:creationId xmlns:a16="http://schemas.microsoft.com/office/drawing/2014/main" id="{76596A8F-9859-422B-9265-EBA5D49DFC05}"/>
              </a:ext>
            </a:extLst>
          </p:cNvPr>
          <p:cNvSpPr txBox="1">
            <a:spLocks/>
          </p:cNvSpPr>
          <p:nvPr/>
        </p:nvSpPr>
        <p:spPr>
          <a:xfrm>
            <a:off x="1663987" y="178132"/>
            <a:ext cx="9144000" cy="101123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b="1" dirty="0">
                <a:solidFill>
                  <a:schemeClr val="bg1"/>
                </a:solidFill>
                <a:latin typeface="Calibri Light" panose="020F0302020204030204" pitchFamily="34" charset="0"/>
                <a:cs typeface="Calibri Light" panose="020F0302020204030204" pitchFamily="34" charset="0"/>
              </a:rPr>
              <a:t>Valentine’s Day</a:t>
            </a:r>
          </a:p>
        </p:txBody>
      </p:sp>
      <p:sp>
        <p:nvSpPr>
          <p:cNvPr id="15" name="Subtitle 2">
            <a:extLst>
              <a:ext uri="{FF2B5EF4-FFF2-40B4-BE49-F238E27FC236}">
                <a16:creationId xmlns:a16="http://schemas.microsoft.com/office/drawing/2014/main" id="{18DF39BF-A620-41BF-946A-B03C87268129}"/>
              </a:ext>
            </a:extLst>
          </p:cNvPr>
          <p:cNvSpPr txBox="1">
            <a:spLocks/>
          </p:cNvSpPr>
          <p:nvPr/>
        </p:nvSpPr>
        <p:spPr>
          <a:xfrm>
            <a:off x="5845405" y="4665419"/>
            <a:ext cx="5800726" cy="1000094"/>
          </a:xfrm>
          <a:prstGeom prst="rect">
            <a:avLst/>
          </a:prstGeom>
          <a:ln w="28575">
            <a:solidFill>
              <a:srgbClr val="33CCCC"/>
            </a:solidFill>
          </a:ln>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2800" dirty="0"/>
              <a:t>Does this </a:t>
            </a:r>
            <a:r>
              <a:rPr lang="en-GB" sz="2800" b="1" dirty="0"/>
              <a:t>shock</a:t>
            </a:r>
            <a:r>
              <a:rPr lang="en-GB" sz="2800" dirty="0"/>
              <a:t> you? </a:t>
            </a:r>
          </a:p>
          <a:p>
            <a:r>
              <a:rPr lang="en-GB" sz="2800" b="1" dirty="0"/>
              <a:t>Why? Why not?</a:t>
            </a:r>
          </a:p>
        </p:txBody>
      </p:sp>
      <p:sp>
        <p:nvSpPr>
          <p:cNvPr id="10" name="Rectangle 9">
            <a:extLst>
              <a:ext uri="{FF2B5EF4-FFF2-40B4-BE49-F238E27FC236}">
                <a16:creationId xmlns:a16="http://schemas.microsoft.com/office/drawing/2014/main" id="{23896213-9924-4F8A-A8B8-0C031C549B78}"/>
              </a:ext>
            </a:extLst>
          </p:cNvPr>
          <p:cNvSpPr/>
          <p:nvPr/>
        </p:nvSpPr>
        <p:spPr>
          <a:xfrm>
            <a:off x="0" y="6461760"/>
            <a:ext cx="12192000" cy="396240"/>
          </a:xfrm>
          <a:prstGeom prst="rect">
            <a:avLst/>
          </a:prstGeom>
          <a:solidFill>
            <a:srgbClr val="CC3399"/>
          </a:solidFill>
          <a:ln>
            <a:solidFill>
              <a:srgbClr val="CC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 name="Picture 1">
            <a:extLst>
              <a:ext uri="{FF2B5EF4-FFF2-40B4-BE49-F238E27FC236}">
                <a16:creationId xmlns:a16="http://schemas.microsoft.com/office/drawing/2014/main" id="{FC4E9C92-8829-4320-99D7-A8FAF4A28A0E}"/>
              </a:ext>
            </a:extLst>
          </p:cNvPr>
          <p:cNvPicPr>
            <a:picLocks noChangeAspect="1"/>
          </p:cNvPicPr>
          <p:nvPr/>
        </p:nvPicPr>
        <p:blipFill>
          <a:blip r:embed="rId3"/>
          <a:stretch>
            <a:fillRect/>
          </a:stretch>
        </p:blipFill>
        <p:spPr>
          <a:xfrm>
            <a:off x="0" y="0"/>
            <a:ext cx="12192000" cy="1653010"/>
          </a:xfrm>
          <a:prstGeom prst="rect">
            <a:avLst/>
          </a:prstGeom>
        </p:spPr>
      </p:pic>
      <p:pic>
        <p:nvPicPr>
          <p:cNvPr id="16" name="Picture 15">
            <a:extLst>
              <a:ext uri="{FF2B5EF4-FFF2-40B4-BE49-F238E27FC236}">
                <a16:creationId xmlns:a16="http://schemas.microsoft.com/office/drawing/2014/main" id="{F9912972-23AB-429F-84A5-FBA540A70AB0}"/>
              </a:ext>
            </a:extLst>
          </p:cNvPr>
          <p:cNvPicPr>
            <a:picLocks noChangeAspect="1"/>
          </p:cNvPicPr>
          <p:nvPr/>
        </p:nvPicPr>
        <p:blipFill rotWithShape="1">
          <a:blip r:embed="rId4">
            <a:extLst>
              <a:ext uri="{28A0092B-C50C-407E-A947-70E740481C1C}">
                <a14:useLocalDpi xmlns:a14="http://schemas.microsoft.com/office/drawing/2010/main" val="0"/>
              </a:ext>
            </a:extLst>
          </a:blip>
          <a:srcRect b="26642"/>
          <a:stretch/>
        </p:blipFill>
        <p:spPr>
          <a:xfrm>
            <a:off x="10807987" y="5838119"/>
            <a:ext cx="1237920" cy="544866"/>
          </a:xfrm>
          <a:prstGeom prst="rect">
            <a:avLst/>
          </a:prstGeom>
        </p:spPr>
      </p:pic>
      <p:pic>
        <p:nvPicPr>
          <p:cNvPr id="17" name="Picture 16">
            <a:extLst>
              <a:ext uri="{FF2B5EF4-FFF2-40B4-BE49-F238E27FC236}">
                <a16:creationId xmlns:a16="http://schemas.microsoft.com/office/drawing/2014/main" id="{ACD27D9B-73BA-4719-BE5F-BFAA5983546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9634" y="1950729"/>
            <a:ext cx="4748586" cy="3165724"/>
          </a:xfrm>
          <a:prstGeom prst="rect">
            <a:avLst/>
          </a:prstGeom>
        </p:spPr>
      </p:pic>
      <p:sp>
        <p:nvSpPr>
          <p:cNvPr id="18" name="TextBox 17">
            <a:extLst>
              <a:ext uri="{FF2B5EF4-FFF2-40B4-BE49-F238E27FC236}">
                <a16:creationId xmlns:a16="http://schemas.microsoft.com/office/drawing/2014/main" id="{FB561AD4-1F69-4D9E-B00B-E27CF8AF72DD}"/>
              </a:ext>
            </a:extLst>
          </p:cNvPr>
          <p:cNvSpPr txBox="1"/>
          <p:nvPr/>
        </p:nvSpPr>
        <p:spPr>
          <a:xfrm>
            <a:off x="3055171" y="5116453"/>
            <a:ext cx="2195957" cy="276999"/>
          </a:xfrm>
          <a:prstGeom prst="rect">
            <a:avLst/>
          </a:prstGeom>
          <a:noFill/>
        </p:spPr>
        <p:txBody>
          <a:bodyPr wrap="square" rtlCol="0">
            <a:spAutoFit/>
          </a:bodyPr>
          <a:lstStyle/>
          <a:p>
            <a:pPr algn="r"/>
            <a:r>
              <a:rPr lang="en-GB" sz="1200" i="1" dirty="0"/>
              <a:t>Credit: </a:t>
            </a:r>
            <a:r>
              <a:rPr lang="en-GB" sz="1200" i="1" dirty="0" err="1"/>
              <a:t>StockSnap</a:t>
            </a:r>
            <a:r>
              <a:rPr lang="en-GB" sz="1200" i="1" dirty="0"/>
              <a:t> (pixabay.com)</a:t>
            </a:r>
          </a:p>
        </p:txBody>
      </p:sp>
      <p:sp>
        <p:nvSpPr>
          <p:cNvPr id="19" name="Rectangle 18">
            <a:extLst>
              <a:ext uri="{FF2B5EF4-FFF2-40B4-BE49-F238E27FC236}">
                <a16:creationId xmlns:a16="http://schemas.microsoft.com/office/drawing/2014/main" id="{C8CC592D-8C28-4B36-90A3-D5925F2A9811}"/>
              </a:ext>
            </a:extLst>
          </p:cNvPr>
          <p:cNvSpPr/>
          <p:nvPr/>
        </p:nvSpPr>
        <p:spPr>
          <a:xfrm>
            <a:off x="945031" y="5456055"/>
            <a:ext cx="4306097" cy="1138773"/>
          </a:xfrm>
          <a:prstGeom prst="rect">
            <a:avLst/>
          </a:prstGeom>
        </p:spPr>
        <p:txBody>
          <a:bodyPr wrap="square">
            <a:spAutoFit/>
          </a:bodyPr>
          <a:lstStyle/>
          <a:p>
            <a:pPr algn="r"/>
            <a:r>
              <a:rPr lang="en-GB" sz="1600" dirty="0">
                <a:solidFill>
                  <a:srgbClr val="CC3399"/>
                </a:solidFill>
                <a:hlinkClick r:id="rId6">
                  <a:extLst>
                    <a:ext uri="{A12FA001-AC4F-418D-AE19-62706E023703}">
                      <ahyp:hlinkClr xmlns:ahyp="http://schemas.microsoft.com/office/drawing/2018/hyperlinkcolor" val="tx"/>
                    </a:ext>
                  </a:extLst>
                </a:hlinkClick>
              </a:rPr>
              <a:t>https://www.bbc.co.uk/iplayer/episode/p0700912/abused-by-my-girlfriend</a:t>
            </a:r>
            <a:endParaRPr lang="en-GB" sz="1600" dirty="0">
              <a:solidFill>
                <a:srgbClr val="CC3399"/>
              </a:solidFill>
            </a:endParaRPr>
          </a:p>
          <a:p>
            <a:pPr algn="r"/>
            <a:r>
              <a:rPr lang="en-GB" sz="1600" dirty="0"/>
              <a:t>Start time: 5:00 – 6:20</a:t>
            </a:r>
          </a:p>
          <a:p>
            <a:pPr algn="r"/>
            <a:endParaRPr lang="en-GB" dirty="0"/>
          </a:p>
        </p:txBody>
      </p:sp>
    </p:spTree>
    <p:extLst>
      <p:ext uri="{BB962C8B-B14F-4D97-AF65-F5344CB8AC3E}">
        <p14:creationId xmlns:p14="http://schemas.microsoft.com/office/powerpoint/2010/main" val="4026907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fade">
                                      <p:cBhvr>
                                        <p:cTn id="7" dur="500"/>
                                        <p:tgtEl>
                                          <p:spTgt spid="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2">
            <a:extLst>
              <a:ext uri="{FF2B5EF4-FFF2-40B4-BE49-F238E27FC236}">
                <a16:creationId xmlns:a16="http://schemas.microsoft.com/office/drawing/2014/main" id="{55981C10-0661-49EA-AEE7-E952BE28AED2}"/>
              </a:ext>
            </a:extLst>
          </p:cNvPr>
          <p:cNvSpPr txBox="1">
            <a:spLocks/>
          </p:cNvSpPr>
          <p:nvPr/>
        </p:nvSpPr>
        <p:spPr>
          <a:xfrm>
            <a:off x="5264047" y="2167551"/>
            <a:ext cx="5823758" cy="1677068"/>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3200" dirty="0"/>
              <a:t>Any relationship will have ups can have </a:t>
            </a:r>
            <a:r>
              <a:rPr lang="en-GB" sz="3200" b="1" dirty="0"/>
              <a:t>ups and downs</a:t>
            </a:r>
            <a:r>
              <a:rPr lang="en-GB" sz="3200" dirty="0"/>
              <a:t>, but you should always feel </a:t>
            </a:r>
            <a:r>
              <a:rPr lang="en-GB" sz="3200" b="1" dirty="0"/>
              <a:t>safe and secure </a:t>
            </a:r>
            <a:r>
              <a:rPr lang="en-GB" sz="3200" dirty="0"/>
              <a:t>within it.</a:t>
            </a:r>
          </a:p>
        </p:txBody>
      </p:sp>
      <p:sp>
        <p:nvSpPr>
          <p:cNvPr id="9" name="Subtitle 2">
            <a:extLst>
              <a:ext uri="{FF2B5EF4-FFF2-40B4-BE49-F238E27FC236}">
                <a16:creationId xmlns:a16="http://schemas.microsoft.com/office/drawing/2014/main" id="{74E10F88-ED22-4BC7-ACD2-E79032E09D96}"/>
              </a:ext>
            </a:extLst>
          </p:cNvPr>
          <p:cNvSpPr txBox="1">
            <a:spLocks/>
          </p:cNvSpPr>
          <p:nvPr/>
        </p:nvSpPr>
        <p:spPr>
          <a:xfrm>
            <a:off x="5276322" y="4238454"/>
            <a:ext cx="5761149" cy="1435635"/>
          </a:xfrm>
          <a:prstGeom prst="rect">
            <a:avLst/>
          </a:prstGeom>
          <a:ln w="28575">
            <a:solidFill>
              <a:srgbClr val="33CCCC"/>
            </a:solidFill>
          </a:ln>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3200" dirty="0"/>
              <a:t>If you feel </a:t>
            </a:r>
            <a:r>
              <a:rPr lang="en-GB" sz="3200" b="1" dirty="0"/>
              <a:t>worried</a:t>
            </a:r>
            <a:r>
              <a:rPr lang="en-GB" sz="3200" dirty="0"/>
              <a:t> about any of your relationships, </a:t>
            </a:r>
            <a:r>
              <a:rPr lang="en-GB" sz="3200" b="1" dirty="0"/>
              <a:t>talk to someone you trust</a:t>
            </a:r>
            <a:r>
              <a:rPr lang="en-GB" sz="3200" dirty="0"/>
              <a:t>!</a:t>
            </a:r>
            <a:endParaRPr lang="en-GB" sz="3200" b="1" dirty="0"/>
          </a:p>
        </p:txBody>
      </p:sp>
      <p:sp>
        <p:nvSpPr>
          <p:cNvPr id="14" name="Title 1">
            <a:extLst>
              <a:ext uri="{FF2B5EF4-FFF2-40B4-BE49-F238E27FC236}">
                <a16:creationId xmlns:a16="http://schemas.microsoft.com/office/drawing/2014/main" id="{76596A8F-9859-422B-9265-EBA5D49DFC05}"/>
              </a:ext>
            </a:extLst>
          </p:cNvPr>
          <p:cNvSpPr txBox="1">
            <a:spLocks/>
          </p:cNvSpPr>
          <p:nvPr/>
        </p:nvSpPr>
        <p:spPr>
          <a:xfrm>
            <a:off x="1663987" y="178132"/>
            <a:ext cx="9144000" cy="101123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b="1" dirty="0">
                <a:solidFill>
                  <a:schemeClr val="bg1"/>
                </a:solidFill>
                <a:latin typeface="Calibri Light" panose="020F0302020204030204" pitchFamily="34" charset="0"/>
                <a:cs typeface="Calibri Light" panose="020F0302020204030204" pitchFamily="34" charset="0"/>
              </a:rPr>
              <a:t>Valentine’s Day</a:t>
            </a:r>
          </a:p>
        </p:txBody>
      </p:sp>
      <p:sp>
        <p:nvSpPr>
          <p:cNvPr id="15" name="TextBox 14">
            <a:extLst>
              <a:ext uri="{FF2B5EF4-FFF2-40B4-BE49-F238E27FC236}">
                <a16:creationId xmlns:a16="http://schemas.microsoft.com/office/drawing/2014/main" id="{638C1684-30A8-4B73-B5EA-15C6AC9FAB2B}"/>
              </a:ext>
            </a:extLst>
          </p:cNvPr>
          <p:cNvSpPr txBox="1"/>
          <p:nvPr/>
        </p:nvSpPr>
        <p:spPr>
          <a:xfrm>
            <a:off x="1317071" y="3811919"/>
            <a:ext cx="2785597" cy="276999"/>
          </a:xfrm>
          <a:prstGeom prst="rect">
            <a:avLst/>
          </a:prstGeom>
          <a:noFill/>
        </p:spPr>
        <p:txBody>
          <a:bodyPr wrap="square" rtlCol="0">
            <a:spAutoFit/>
          </a:bodyPr>
          <a:lstStyle/>
          <a:p>
            <a:pPr algn="r"/>
            <a:r>
              <a:rPr lang="en-GB" sz="1200" i="1" dirty="0"/>
              <a:t>Credit: Karolina Grabowska (pixabay.com)</a:t>
            </a:r>
          </a:p>
        </p:txBody>
      </p:sp>
      <p:pic>
        <p:nvPicPr>
          <p:cNvPr id="16" name="Picture 2" descr="Heart, Card, Pastels, Figure, Valentine'S Day, Love">
            <a:extLst>
              <a:ext uri="{FF2B5EF4-FFF2-40B4-BE49-F238E27FC236}">
                <a16:creationId xmlns:a16="http://schemas.microsoft.com/office/drawing/2014/main" id="{B2F0729F-B5D3-4955-BEED-244A7EA475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0645" y="1854066"/>
            <a:ext cx="3034460" cy="2022973"/>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a:extLst>
              <a:ext uri="{FF2B5EF4-FFF2-40B4-BE49-F238E27FC236}">
                <a16:creationId xmlns:a16="http://schemas.microsoft.com/office/drawing/2014/main" id="{65CA7BB4-C961-469F-89FF-F3998C8CF124}"/>
              </a:ext>
            </a:extLst>
          </p:cNvPr>
          <p:cNvSpPr/>
          <p:nvPr/>
        </p:nvSpPr>
        <p:spPr>
          <a:xfrm>
            <a:off x="0" y="6461760"/>
            <a:ext cx="12192000" cy="396240"/>
          </a:xfrm>
          <a:prstGeom prst="rect">
            <a:avLst/>
          </a:prstGeom>
          <a:solidFill>
            <a:srgbClr val="CC3399"/>
          </a:solidFill>
          <a:ln>
            <a:solidFill>
              <a:srgbClr val="CC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 name="Picture 1">
            <a:extLst>
              <a:ext uri="{FF2B5EF4-FFF2-40B4-BE49-F238E27FC236}">
                <a16:creationId xmlns:a16="http://schemas.microsoft.com/office/drawing/2014/main" id="{AEE9B57E-E452-40D3-9619-47B6F6533FB7}"/>
              </a:ext>
            </a:extLst>
          </p:cNvPr>
          <p:cNvPicPr>
            <a:picLocks noChangeAspect="1"/>
          </p:cNvPicPr>
          <p:nvPr/>
        </p:nvPicPr>
        <p:blipFill>
          <a:blip r:embed="rId4"/>
          <a:stretch>
            <a:fillRect/>
          </a:stretch>
        </p:blipFill>
        <p:spPr>
          <a:xfrm>
            <a:off x="0" y="723"/>
            <a:ext cx="12192000" cy="1653010"/>
          </a:xfrm>
          <a:prstGeom prst="rect">
            <a:avLst/>
          </a:prstGeom>
        </p:spPr>
      </p:pic>
      <p:pic>
        <p:nvPicPr>
          <p:cNvPr id="17" name="Picture 16">
            <a:extLst>
              <a:ext uri="{FF2B5EF4-FFF2-40B4-BE49-F238E27FC236}">
                <a16:creationId xmlns:a16="http://schemas.microsoft.com/office/drawing/2014/main" id="{DD653680-5EFA-4B6C-9F8E-1497EBB60D6F}"/>
              </a:ext>
            </a:extLst>
          </p:cNvPr>
          <p:cNvPicPr>
            <a:picLocks noChangeAspect="1"/>
          </p:cNvPicPr>
          <p:nvPr/>
        </p:nvPicPr>
        <p:blipFill rotWithShape="1">
          <a:blip r:embed="rId5">
            <a:extLst>
              <a:ext uri="{28A0092B-C50C-407E-A947-70E740481C1C}">
                <a14:useLocalDpi xmlns:a14="http://schemas.microsoft.com/office/drawing/2010/main" val="0"/>
              </a:ext>
            </a:extLst>
          </a:blip>
          <a:srcRect b="26642"/>
          <a:stretch/>
        </p:blipFill>
        <p:spPr>
          <a:xfrm>
            <a:off x="10807987" y="5838119"/>
            <a:ext cx="1237920" cy="544866"/>
          </a:xfrm>
          <a:prstGeom prst="rect">
            <a:avLst/>
          </a:prstGeom>
        </p:spPr>
      </p:pic>
      <p:pic>
        <p:nvPicPr>
          <p:cNvPr id="18" name="Picture 17">
            <a:extLst>
              <a:ext uri="{FF2B5EF4-FFF2-40B4-BE49-F238E27FC236}">
                <a16:creationId xmlns:a16="http://schemas.microsoft.com/office/drawing/2014/main" id="{4A25E8F6-9BD0-47C5-91C7-0560366D6C2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00645" y="4134629"/>
            <a:ext cx="3034460" cy="2022973"/>
          </a:xfrm>
          <a:prstGeom prst="rect">
            <a:avLst/>
          </a:prstGeom>
        </p:spPr>
      </p:pic>
      <p:sp>
        <p:nvSpPr>
          <p:cNvPr id="19" name="TextBox 18">
            <a:extLst>
              <a:ext uri="{FF2B5EF4-FFF2-40B4-BE49-F238E27FC236}">
                <a16:creationId xmlns:a16="http://schemas.microsoft.com/office/drawing/2014/main" id="{04070832-6C1D-4A79-9B94-DC8C2CCDB216}"/>
              </a:ext>
            </a:extLst>
          </p:cNvPr>
          <p:cNvSpPr txBox="1"/>
          <p:nvPr/>
        </p:nvSpPr>
        <p:spPr>
          <a:xfrm>
            <a:off x="1906711" y="6110552"/>
            <a:ext cx="2195957" cy="276999"/>
          </a:xfrm>
          <a:prstGeom prst="rect">
            <a:avLst/>
          </a:prstGeom>
          <a:noFill/>
        </p:spPr>
        <p:txBody>
          <a:bodyPr wrap="square" rtlCol="0">
            <a:spAutoFit/>
          </a:bodyPr>
          <a:lstStyle/>
          <a:p>
            <a:pPr algn="r"/>
            <a:r>
              <a:rPr lang="en-GB" sz="1200" i="1" dirty="0"/>
              <a:t>Credit: </a:t>
            </a:r>
            <a:r>
              <a:rPr lang="en-GB" sz="1200" i="1" dirty="0" err="1"/>
              <a:t>StockSnap</a:t>
            </a:r>
            <a:r>
              <a:rPr lang="en-GB" sz="1200" i="1" dirty="0"/>
              <a:t> (pixabay.com)</a:t>
            </a:r>
          </a:p>
        </p:txBody>
      </p:sp>
    </p:spTree>
    <p:extLst>
      <p:ext uri="{BB962C8B-B14F-4D97-AF65-F5344CB8AC3E}">
        <p14:creationId xmlns:p14="http://schemas.microsoft.com/office/powerpoint/2010/main" val="2230232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2">
            <a:extLst>
              <a:ext uri="{FF2B5EF4-FFF2-40B4-BE49-F238E27FC236}">
                <a16:creationId xmlns:a16="http://schemas.microsoft.com/office/drawing/2014/main" id="{55981C10-0661-49EA-AEE7-E952BE28AED2}"/>
              </a:ext>
            </a:extLst>
          </p:cNvPr>
          <p:cNvSpPr txBox="1">
            <a:spLocks/>
          </p:cNvSpPr>
          <p:nvPr/>
        </p:nvSpPr>
        <p:spPr>
          <a:xfrm>
            <a:off x="4984229" y="1975803"/>
            <a:ext cx="5823758" cy="67940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3200" dirty="0"/>
              <a:t>Further PSHE ideas</a:t>
            </a:r>
          </a:p>
        </p:txBody>
      </p:sp>
      <p:sp>
        <p:nvSpPr>
          <p:cNvPr id="9" name="Subtitle 2">
            <a:extLst>
              <a:ext uri="{FF2B5EF4-FFF2-40B4-BE49-F238E27FC236}">
                <a16:creationId xmlns:a16="http://schemas.microsoft.com/office/drawing/2014/main" id="{74E10F88-ED22-4BC7-ACD2-E79032E09D96}"/>
              </a:ext>
            </a:extLst>
          </p:cNvPr>
          <p:cNvSpPr txBox="1">
            <a:spLocks/>
          </p:cNvSpPr>
          <p:nvPr/>
        </p:nvSpPr>
        <p:spPr>
          <a:xfrm>
            <a:off x="4984229" y="2698994"/>
            <a:ext cx="5761149" cy="1435635"/>
          </a:xfrm>
          <a:prstGeom prst="rect">
            <a:avLst/>
          </a:prstGeom>
          <a:ln w="28575">
            <a:noFill/>
          </a:ln>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3200" b="1" u="sng" dirty="0"/>
              <a:t>Class discussion</a:t>
            </a:r>
            <a:r>
              <a:rPr lang="en-GB" sz="3200" b="1" dirty="0"/>
              <a:t>: why is it so important that we feel safe and secure in our relationships with others?</a:t>
            </a:r>
          </a:p>
        </p:txBody>
      </p:sp>
      <p:sp>
        <p:nvSpPr>
          <p:cNvPr id="14" name="Title 1">
            <a:extLst>
              <a:ext uri="{FF2B5EF4-FFF2-40B4-BE49-F238E27FC236}">
                <a16:creationId xmlns:a16="http://schemas.microsoft.com/office/drawing/2014/main" id="{76596A8F-9859-422B-9265-EBA5D49DFC05}"/>
              </a:ext>
            </a:extLst>
          </p:cNvPr>
          <p:cNvSpPr txBox="1">
            <a:spLocks/>
          </p:cNvSpPr>
          <p:nvPr/>
        </p:nvSpPr>
        <p:spPr>
          <a:xfrm>
            <a:off x="1663987" y="178132"/>
            <a:ext cx="9144000" cy="101123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b="1" dirty="0">
                <a:solidFill>
                  <a:schemeClr val="bg1"/>
                </a:solidFill>
                <a:latin typeface="Calibri Light" panose="020F0302020204030204" pitchFamily="34" charset="0"/>
                <a:cs typeface="Calibri Light" panose="020F0302020204030204" pitchFamily="34" charset="0"/>
              </a:rPr>
              <a:t>Valentine’s Day</a:t>
            </a:r>
          </a:p>
        </p:txBody>
      </p:sp>
      <p:sp>
        <p:nvSpPr>
          <p:cNvPr id="11" name="Subtitle 2">
            <a:extLst>
              <a:ext uri="{FF2B5EF4-FFF2-40B4-BE49-F238E27FC236}">
                <a16:creationId xmlns:a16="http://schemas.microsoft.com/office/drawing/2014/main" id="{95B90B0F-57BC-4ACC-8486-49A21340254C}"/>
              </a:ext>
            </a:extLst>
          </p:cNvPr>
          <p:cNvSpPr txBox="1">
            <a:spLocks/>
          </p:cNvSpPr>
          <p:nvPr/>
        </p:nvSpPr>
        <p:spPr>
          <a:xfrm>
            <a:off x="5145570" y="4675030"/>
            <a:ext cx="5761149" cy="1011010"/>
          </a:xfrm>
          <a:prstGeom prst="rect">
            <a:avLst/>
          </a:prstGeom>
          <a:ln w="28575">
            <a:solidFill>
              <a:srgbClr val="33CCCC"/>
            </a:solidFill>
          </a:ln>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3200" dirty="0"/>
              <a:t>Print the class discussion planning sheet on the next slide.</a:t>
            </a:r>
            <a:endParaRPr lang="en-GB" sz="3200" b="1" dirty="0"/>
          </a:p>
        </p:txBody>
      </p:sp>
      <p:sp>
        <p:nvSpPr>
          <p:cNvPr id="17" name="Rectangle 16">
            <a:extLst>
              <a:ext uri="{FF2B5EF4-FFF2-40B4-BE49-F238E27FC236}">
                <a16:creationId xmlns:a16="http://schemas.microsoft.com/office/drawing/2014/main" id="{E9918A81-30BA-4176-BE2C-EB340EAFA2FD}"/>
              </a:ext>
            </a:extLst>
          </p:cNvPr>
          <p:cNvSpPr/>
          <p:nvPr/>
        </p:nvSpPr>
        <p:spPr>
          <a:xfrm>
            <a:off x="0" y="6461760"/>
            <a:ext cx="12192000" cy="396240"/>
          </a:xfrm>
          <a:prstGeom prst="rect">
            <a:avLst/>
          </a:prstGeom>
          <a:solidFill>
            <a:srgbClr val="CC3399"/>
          </a:solidFill>
          <a:ln>
            <a:solidFill>
              <a:srgbClr val="CC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 name="Picture 1">
            <a:extLst>
              <a:ext uri="{FF2B5EF4-FFF2-40B4-BE49-F238E27FC236}">
                <a16:creationId xmlns:a16="http://schemas.microsoft.com/office/drawing/2014/main" id="{AD65510A-AA04-45CB-8058-31DBF588596B}"/>
              </a:ext>
            </a:extLst>
          </p:cNvPr>
          <p:cNvPicPr>
            <a:picLocks noChangeAspect="1"/>
          </p:cNvPicPr>
          <p:nvPr/>
        </p:nvPicPr>
        <p:blipFill>
          <a:blip r:embed="rId3"/>
          <a:stretch>
            <a:fillRect/>
          </a:stretch>
        </p:blipFill>
        <p:spPr>
          <a:xfrm>
            <a:off x="0" y="0"/>
            <a:ext cx="12192000" cy="1653010"/>
          </a:xfrm>
          <a:prstGeom prst="rect">
            <a:avLst/>
          </a:prstGeom>
        </p:spPr>
      </p:pic>
      <p:pic>
        <p:nvPicPr>
          <p:cNvPr id="18" name="Picture 17">
            <a:extLst>
              <a:ext uri="{FF2B5EF4-FFF2-40B4-BE49-F238E27FC236}">
                <a16:creationId xmlns:a16="http://schemas.microsoft.com/office/drawing/2014/main" id="{67A794B8-AABB-4896-9AE5-DC31DDEE0FF7}"/>
              </a:ext>
            </a:extLst>
          </p:cNvPr>
          <p:cNvPicPr>
            <a:picLocks noChangeAspect="1"/>
          </p:cNvPicPr>
          <p:nvPr/>
        </p:nvPicPr>
        <p:blipFill rotWithShape="1">
          <a:blip r:embed="rId4">
            <a:extLst>
              <a:ext uri="{28A0092B-C50C-407E-A947-70E740481C1C}">
                <a14:useLocalDpi xmlns:a14="http://schemas.microsoft.com/office/drawing/2010/main" val="0"/>
              </a:ext>
            </a:extLst>
          </a:blip>
          <a:srcRect b="26642"/>
          <a:stretch/>
        </p:blipFill>
        <p:spPr>
          <a:xfrm>
            <a:off x="10807987" y="5838119"/>
            <a:ext cx="1237920" cy="544866"/>
          </a:xfrm>
          <a:prstGeom prst="rect">
            <a:avLst/>
          </a:prstGeom>
        </p:spPr>
      </p:pic>
      <p:pic>
        <p:nvPicPr>
          <p:cNvPr id="19" name="Picture 2" descr="Heart, Card, Pastels, Figure, Valentine'S Day, Love">
            <a:extLst>
              <a:ext uri="{FF2B5EF4-FFF2-40B4-BE49-F238E27FC236}">
                <a16:creationId xmlns:a16="http://schemas.microsoft.com/office/drawing/2014/main" id="{6D2120EA-5E3C-4F7A-A201-DF82AFC7091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00645" y="1854066"/>
            <a:ext cx="3034460" cy="2022973"/>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D3933B4C-2526-462B-AE20-EE243E115038}"/>
              </a:ext>
            </a:extLst>
          </p:cNvPr>
          <p:cNvSpPr txBox="1"/>
          <p:nvPr/>
        </p:nvSpPr>
        <p:spPr>
          <a:xfrm>
            <a:off x="1317071" y="3811919"/>
            <a:ext cx="2785597" cy="276999"/>
          </a:xfrm>
          <a:prstGeom prst="rect">
            <a:avLst/>
          </a:prstGeom>
          <a:noFill/>
        </p:spPr>
        <p:txBody>
          <a:bodyPr wrap="square" rtlCol="0">
            <a:spAutoFit/>
          </a:bodyPr>
          <a:lstStyle/>
          <a:p>
            <a:pPr algn="r"/>
            <a:r>
              <a:rPr lang="en-GB" sz="1200" i="1" dirty="0"/>
              <a:t>Credit: Karolina Grabowska (pixabay.com)</a:t>
            </a:r>
          </a:p>
        </p:txBody>
      </p:sp>
      <p:pic>
        <p:nvPicPr>
          <p:cNvPr id="21" name="Picture 20">
            <a:extLst>
              <a:ext uri="{FF2B5EF4-FFF2-40B4-BE49-F238E27FC236}">
                <a16:creationId xmlns:a16="http://schemas.microsoft.com/office/drawing/2014/main" id="{04ECBFC0-7F35-491E-B3B5-36811BFFC01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00645" y="4134629"/>
            <a:ext cx="3034460" cy="2022973"/>
          </a:xfrm>
          <a:prstGeom prst="rect">
            <a:avLst/>
          </a:prstGeom>
        </p:spPr>
      </p:pic>
      <p:sp>
        <p:nvSpPr>
          <p:cNvPr id="22" name="TextBox 21">
            <a:extLst>
              <a:ext uri="{FF2B5EF4-FFF2-40B4-BE49-F238E27FC236}">
                <a16:creationId xmlns:a16="http://schemas.microsoft.com/office/drawing/2014/main" id="{146B907D-55F1-4A7A-9ADB-0FED1276AD11}"/>
              </a:ext>
            </a:extLst>
          </p:cNvPr>
          <p:cNvSpPr txBox="1"/>
          <p:nvPr/>
        </p:nvSpPr>
        <p:spPr>
          <a:xfrm>
            <a:off x="1906711" y="6110552"/>
            <a:ext cx="2195957" cy="276999"/>
          </a:xfrm>
          <a:prstGeom prst="rect">
            <a:avLst/>
          </a:prstGeom>
          <a:noFill/>
        </p:spPr>
        <p:txBody>
          <a:bodyPr wrap="square" rtlCol="0">
            <a:spAutoFit/>
          </a:bodyPr>
          <a:lstStyle/>
          <a:p>
            <a:pPr algn="r"/>
            <a:r>
              <a:rPr lang="en-GB" sz="1200" i="1" dirty="0"/>
              <a:t>Credit: </a:t>
            </a:r>
            <a:r>
              <a:rPr lang="en-GB" sz="1200" i="1" dirty="0" err="1"/>
              <a:t>StockSnap</a:t>
            </a:r>
            <a:r>
              <a:rPr lang="en-GB" sz="1200" i="1" dirty="0"/>
              <a:t> (pixabay.com)</a:t>
            </a:r>
          </a:p>
        </p:txBody>
      </p:sp>
    </p:spTree>
    <p:extLst>
      <p:ext uri="{BB962C8B-B14F-4D97-AF65-F5344CB8AC3E}">
        <p14:creationId xmlns:p14="http://schemas.microsoft.com/office/powerpoint/2010/main" val="1531068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2698D55-4B8E-4176-946F-769E055BBB38}"/>
              </a:ext>
            </a:extLst>
          </p:cNvPr>
          <p:cNvPicPr>
            <a:picLocks noChangeAspect="1"/>
          </p:cNvPicPr>
          <p:nvPr/>
        </p:nvPicPr>
        <p:blipFill>
          <a:blip r:embed="rId2"/>
          <a:stretch>
            <a:fillRect/>
          </a:stretch>
        </p:blipFill>
        <p:spPr>
          <a:xfrm>
            <a:off x="713064" y="0"/>
            <a:ext cx="10448746" cy="6706180"/>
          </a:xfrm>
          <a:prstGeom prst="rect">
            <a:avLst/>
          </a:prstGeom>
        </p:spPr>
      </p:pic>
    </p:spTree>
    <p:extLst>
      <p:ext uri="{BB962C8B-B14F-4D97-AF65-F5344CB8AC3E}">
        <p14:creationId xmlns:p14="http://schemas.microsoft.com/office/powerpoint/2010/main" val="425620740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2">
      <a:majorFont>
        <a:latin typeface="Calibri Light (body)"/>
        <a:ea typeface=""/>
        <a:cs typeface=""/>
      </a:majorFont>
      <a:minorFont>
        <a:latin typeface="Calibri Light (body)"/>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Gallery</Template>
  <TotalTime>586</TotalTime>
  <Words>1215</Words>
  <Application>Microsoft Office PowerPoint</Application>
  <PresentationFormat>Widescreen</PresentationFormat>
  <Paragraphs>71</Paragraphs>
  <Slides>9</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Calibri Light</vt:lpstr>
      <vt:lpstr>Calibri Light (body)</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Valentine’s Day</dc:title>
  <dc:creator>Anna Costello</dc:creator>
  <cp:lastModifiedBy>Rebecca Clark</cp:lastModifiedBy>
  <cp:revision>29</cp:revision>
  <dcterms:created xsi:type="dcterms:W3CDTF">2020-01-07T11:19:44Z</dcterms:created>
  <dcterms:modified xsi:type="dcterms:W3CDTF">2020-02-11T16:56:21Z</dcterms:modified>
</cp:coreProperties>
</file>